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0" r:id="rId1"/>
  </p:sldMasterIdLst>
  <p:handoutMasterIdLst>
    <p:handoutMasterId r:id="rId15"/>
  </p:handoutMasterIdLst>
  <p:sldIdLst>
    <p:sldId id="256" r:id="rId2"/>
    <p:sldId id="258" r:id="rId3"/>
    <p:sldId id="257" r:id="rId4"/>
    <p:sldId id="259" r:id="rId5"/>
    <p:sldId id="260" r:id="rId6"/>
    <p:sldId id="261" r:id="rId7"/>
    <p:sldId id="262" r:id="rId8"/>
    <p:sldId id="263" r:id="rId9"/>
    <p:sldId id="265" r:id="rId10"/>
    <p:sldId id="266" r:id="rId11"/>
    <p:sldId id="264" r:id="rId12"/>
    <p:sldId id="268"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409" autoAdjust="0"/>
  </p:normalViewPr>
  <p:slideViewPr>
    <p:cSldViewPr snapToGrid="0" snapToObjects="1">
      <p:cViewPr>
        <p:scale>
          <a:sx n="85" d="100"/>
          <a:sy n="85" d="100"/>
        </p:scale>
        <p:origin x="-1776"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232A0A-E367-6A44-8D55-53E78973F96B}" type="datetimeFigureOut">
              <a:rPr lang="en-US" smtClean="0"/>
              <a:t>10/25/13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BA7B1F-744A-684C-B430-ED833A275C2D}" type="slidenum">
              <a:rPr lang="en-US" smtClean="0"/>
              <a:t>‹#›</a:t>
            </a:fld>
            <a:endParaRPr lang="en-US"/>
          </a:p>
        </p:txBody>
      </p:sp>
    </p:spTree>
    <p:extLst>
      <p:ext uri="{BB962C8B-B14F-4D97-AF65-F5344CB8AC3E}">
        <p14:creationId xmlns:p14="http://schemas.microsoft.com/office/powerpoint/2010/main" val="25500413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C349396-D670-744B-A407-E224A53A131C}" type="datetimeFigureOut">
              <a:rPr lang="en-US" smtClean="0"/>
              <a:t>10/24/13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49396-D670-744B-A407-E224A53A131C}"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DEE03-FA77-A74C-9357-C95FA196AC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49396-D670-744B-A407-E224A53A131C}"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DEE03-FA77-A74C-9357-C95FA196AC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49396-D670-744B-A407-E224A53A131C}"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DEE03-FA77-A74C-9357-C95FA196AC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349396-D670-744B-A407-E224A53A131C}"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C349396-D670-744B-A407-E224A53A131C}"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DEE03-FA77-A74C-9357-C95FA196AC9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349396-D670-744B-A407-E224A53A131C}" type="datetimeFigureOut">
              <a:rPr lang="en-US" smtClean="0"/>
              <a:t>10/24/13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0DEE03-FA77-A74C-9357-C95FA196AC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349396-D670-744B-A407-E224A53A131C}" type="datetimeFigureOut">
              <a:rPr lang="en-US" smtClean="0"/>
              <a:t>10/24/13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0DEE03-FA77-A74C-9357-C95FA196AC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49396-D670-744B-A407-E224A53A131C}" type="datetimeFigureOut">
              <a:rPr lang="en-US" smtClean="0"/>
              <a:t>10/24/13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0DEE03-FA77-A74C-9357-C95FA196AC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C349396-D670-744B-A407-E224A53A131C}" type="datetimeFigureOut">
              <a:rPr lang="en-US" smtClean="0"/>
              <a:t>10/24/13</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49396-D670-744B-A407-E224A53A131C}" type="datetimeFigureOut">
              <a:rPr lang="en-US" smtClean="0"/>
              <a:t>10/24/13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70DEE03-FA77-A74C-9357-C95FA196AC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C349396-D670-744B-A407-E224A53A131C}" type="datetimeFigureOut">
              <a:rPr lang="en-US" smtClean="0"/>
              <a:t>10/24/13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70DEE03-FA77-A74C-9357-C95FA196AC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microsoft.com/office/2007/relationships/hdphoto" Target="../media/hdphoto3.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microsoft.com/office/2007/relationships/hdphoto" Target="../media/hdphoto2.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05199" y="642999"/>
            <a:ext cx="3906799" cy="4182373"/>
          </a:xfrm>
        </p:spPr>
        <p:txBody>
          <a:bodyPr>
            <a:noAutofit/>
          </a:bodyPr>
          <a:lstStyle/>
          <a:p>
            <a:pPr algn="ctr"/>
            <a:r>
              <a:rPr lang="en-US" b="1" dirty="0"/>
              <a:t>Nutrition and Chronic Kidney Disease</a:t>
            </a:r>
            <a:r>
              <a:rPr lang="en-US" sz="2800" dirty="0"/>
              <a:t/>
            </a:r>
            <a:br>
              <a:rPr lang="en-US" sz="2800" dirty="0"/>
            </a:br>
            <a:endParaRPr lang="en-US" sz="2800" dirty="0"/>
          </a:p>
        </p:txBody>
      </p:sp>
      <p:sp>
        <p:nvSpPr>
          <p:cNvPr id="3" name="Subtitle 2"/>
          <p:cNvSpPr>
            <a:spLocks noGrp="1"/>
          </p:cNvSpPr>
          <p:nvPr>
            <p:ph type="subTitle" idx="1"/>
          </p:nvPr>
        </p:nvSpPr>
        <p:spPr>
          <a:xfrm>
            <a:off x="4733365" y="5179022"/>
            <a:ext cx="3313355" cy="707301"/>
          </a:xfrm>
        </p:spPr>
        <p:txBody>
          <a:bodyPr/>
          <a:lstStyle/>
          <a:p>
            <a:pPr algn="ctr"/>
            <a:r>
              <a:rPr lang="en-US" dirty="0" smtClean="0"/>
              <a:t>Tara Gray &amp;</a:t>
            </a:r>
          </a:p>
          <a:p>
            <a:pPr algn="ctr"/>
            <a:r>
              <a:rPr lang="en-US" dirty="0" smtClean="0"/>
              <a:t> Katie Gallagher</a:t>
            </a:r>
            <a:endParaRPr lang="en-US" dirty="0"/>
          </a:p>
        </p:txBody>
      </p:sp>
    </p:spTree>
    <p:extLst>
      <p:ext uri="{BB962C8B-B14F-4D97-AF65-F5344CB8AC3E}">
        <p14:creationId xmlns:p14="http://schemas.microsoft.com/office/powerpoint/2010/main" val="1435204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90125678"/>
              </p:ext>
            </p:extLst>
          </p:nvPr>
        </p:nvGraphicFramePr>
        <p:xfrm>
          <a:off x="476271" y="477104"/>
          <a:ext cx="8202479" cy="6144309"/>
        </p:xfrm>
        <a:graphic>
          <a:graphicData uri="http://schemas.openxmlformats.org/drawingml/2006/table">
            <a:tbl>
              <a:tblPr firstRow="1" bandRow="1">
                <a:tableStyleId>{10A1B5D5-9B99-4C35-A422-299274C87663}</a:tableStyleId>
              </a:tblPr>
              <a:tblGrid>
                <a:gridCol w="1005467"/>
                <a:gridCol w="846707"/>
                <a:gridCol w="776149"/>
                <a:gridCol w="617391"/>
                <a:gridCol w="640839"/>
                <a:gridCol w="597647"/>
                <a:gridCol w="956235"/>
                <a:gridCol w="657412"/>
                <a:gridCol w="613272"/>
                <a:gridCol w="745680"/>
                <a:gridCol w="745680"/>
              </a:tblGrid>
              <a:tr h="541308">
                <a:tc>
                  <a:txBody>
                    <a:bodyPr/>
                    <a:lstStyle/>
                    <a:p>
                      <a:pPr marL="0" marR="0" algn="ctr">
                        <a:spcBef>
                          <a:spcPts val="0"/>
                        </a:spcBef>
                        <a:spcAft>
                          <a:spcPts val="0"/>
                        </a:spcAft>
                      </a:pPr>
                      <a:r>
                        <a:rPr lang="en-US" sz="1200" dirty="0">
                          <a:solidFill>
                            <a:srgbClr val="FFFFFF"/>
                          </a:solidFill>
                          <a:effectLst/>
                          <a:latin typeface="Times New Roman"/>
                          <a:ea typeface="ＭＳ 明朝"/>
                          <a:cs typeface="Times New Roman"/>
                        </a:rPr>
                        <a:t>Food</a:t>
                      </a:r>
                      <a:endParaRPr lang="en-US" sz="1200" dirty="0">
                        <a:solidFill>
                          <a:srgbClr val="FFFFFF"/>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dirty="0">
                          <a:solidFill>
                            <a:srgbClr val="FFFFFF"/>
                          </a:solidFill>
                          <a:effectLst/>
                          <a:latin typeface="Times New Roman"/>
                          <a:ea typeface="ＭＳ 明朝"/>
                          <a:cs typeface="Times New Roman"/>
                        </a:rPr>
                        <a:t>Calories</a:t>
                      </a:r>
                      <a:endParaRPr lang="en-US" sz="1200" dirty="0">
                        <a:solidFill>
                          <a:srgbClr val="FFFFFF"/>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a:solidFill>
                            <a:srgbClr val="FFFFFF"/>
                          </a:solidFill>
                          <a:effectLst/>
                          <a:latin typeface="Times New Roman"/>
                          <a:ea typeface="ＭＳ 明朝"/>
                          <a:cs typeface="Times New Roman"/>
                        </a:rPr>
                        <a:t>Protein</a:t>
                      </a:r>
                      <a:endParaRPr lang="en-US" sz="1200">
                        <a:solidFill>
                          <a:srgbClr val="FFFFFF"/>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dirty="0">
                          <a:solidFill>
                            <a:srgbClr val="FFFFFF"/>
                          </a:solidFill>
                          <a:effectLst/>
                          <a:latin typeface="Times New Roman"/>
                          <a:ea typeface="ＭＳ 明朝"/>
                          <a:cs typeface="Times New Roman"/>
                        </a:rPr>
                        <a:t>Carbs</a:t>
                      </a:r>
                      <a:endParaRPr lang="en-US" sz="1200" dirty="0">
                        <a:solidFill>
                          <a:srgbClr val="FFFFFF"/>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a:solidFill>
                            <a:srgbClr val="FFFFFF"/>
                          </a:solidFill>
                          <a:effectLst/>
                          <a:latin typeface="Times New Roman"/>
                          <a:ea typeface="ＭＳ 明朝"/>
                          <a:cs typeface="Times New Roman"/>
                        </a:rPr>
                        <a:t>Fat</a:t>
                      </a:r>
                      <a:endParaRPr lang="en-US" sz="1200">
                        <a:solidFill>
                          <a:srgbClr val="FFFFFF"/>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dirty="0">
                          <a:solidFill>
                            <a:srgbClr val="FFFFFF"/>
                          </a:solidFill>
                          <a:effectLst/>
                          <a:latin typeface="Times New Roman"/>
                          <a:ea typeface="ＭＳ 明朝"/>
                          <a:cs typeface="Times New Roman"/>
                        </a:rPr>
                        <a:t>Sat Fat</a:t>
                      </a:r>
                      <a:endParaRPr lang="en-US" sz="1200" dirty="0">
                        <a:solidFill>
                          <a:srgbClr val="FFFFFF"/>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a:solidFill>
                            <a:srgbClr val="FFFFFF"/>
                          </a:solidFill>
                          <a:effectLst/>
                          <a:latin typeface="Times New Roman"/>
                          <a:ea typeface="ＭＳ 明朝"/>
                          <a:cs typeface="Times New Roman"/>
                        </a:rPr>
                        <a:t>Cholesterol</a:t>
                      </a:r>
                      <a:endParaRPr lang="en-US" sz="1200">
                        <a:solidFill>
                          <a:srgbClr val="FFFFFF"/>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dirty="0" smtClean="0">
                          <a:solidFill>
                            <a:srgbClr val="FFFFFF"/>
                          </a:solidFill>
                          <a:effectLst/>
                          <a:latin typeface="Times New Roman"/>
                          <a:ea typeface="ＭＳ 明朝"/>
                          <a:cs typeface="Times New Roman"/>
                        </a:rPr>
                        <a:t>Na</a:t>
                      </a:r>
                      <a:endParaRPr lang="en-US" sz="1200" dirty="0">
                        <a:solidFill>
                          <a:srgbClr val="FFFFFF"/>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dirty="0" smtClean="0">
                          <a:solidFill>
                            <a:srgbClr val="FFFFFF"/>
                          </a:solidFill>
                          <a:effectLst/>
                          <a:latin typeface="Times New Roman"/>
                          <a:ea typeface="ＭＳ 明朝"/>
                          <a:cs typeface="Times New Roman"/>
                        </a:rPr>
                        <a:t>P</a:t>
                      </a:r>
                      <a:endParaRPr lang="en-US" sz="1200" dirty="0">
                        <a:solidFill>
                          <a:srgbClr val="FFFFFF"/>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dirty="0" smtClean="0">
                          <a:solidFill>
                            <a:srgbClr val="FFFFFF"/>
                          </a:solidFill>
                          <a:effectLst/>
                          <a:latin typeface="Times New Roman"/>
                          <a:ea typeface="Times New Roman"/>
                          <a:cs typeface="Times New Roman"/>
                        </a:rPr>
                        <a:t>K</a:t>
                      </a:r>
                      <a:endParaRPr lang="en-US" sz="1200" dirty="0">
                        <a:solidFill>
                          <a:srgbClr val="FFFFFF"/>
                        </a:solidFill>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200" dirty="0" smtClean="0">
                          <a:solidFill>
                            <a:srgbClr val="FFFFFF"/>
                          </a:solidFill>
                          <a:effectLst/>
                          <a:latin typeface="Times New Roman"/>
                          <a:ea typeface="Times New Roman"/>
                          <a:cs typeface="Times New Roman"/>
                        </a:rPr>
                        <a:t>Ca</a:t>
                      </a:r>
                      <a:endParaRPr lang="en-US" sz="1200" dirty="0">
                        <a:solidFill>
                          <a:srgbClr val="FFFFFF"/>
                        </a:solidFill>
                        <a:effectLst/>
                        <a:latin typeface="Cambria"/>
                        <a:ea typeface="ＭＳ 明朝"/>
                        <a:cs typeface="Times New Roman"/>
                      </a:endParaRPr>
                    </a:p>
                  </a:txBody>
                  <a:tcPr marL="9525" marR="9525" marT="9525" marB="9525" anchor="ctr"/>
                </a:tc>
              </a:tr>
              <a:tr h="475495">
                <a:tc>
                  <a:txBody>
                    <a:bodyPr/>
                    <a:lstStyle/>
                    <a:p>
                      <a:pPr marL="0" marR="0" algn="ctr">
                        <a:lnSpc>
                          <a:spcPct val="100000"/>
                        </a:lnSpc>
                        <a:spcBef>
                          <a:spcPts val="0"/>
                        </a:spcBef>
                        <a:spcAft>
                          <a:spcPts val="0"/>
                        </a:spcAft>
                      </a:pPr>
                      <a:r>
                        <a:rPr lang="en-US" sz="1000" b="1" dirty="0">
                          <a:effectLst/>
                          <a:latin typeface="Times New Roman"/>
                          <a:ea typeface="ＭＳ 明朝"/>
                          <a:cs typeface="Times New Roman"/>
                        </a:rPr>
                        <a:t>Fall Harvest Orzo Salad ¼  cup</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137</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3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19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5.5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1.2</a:t>
                      </a:r>
                      <a:r>
                        <a:rPr lang="en-US" sz="1000" baseline="0" dirty="0" smtClean="0">
                          <a:effectLst/>
                          <a:latin typeface="Times New Roman"/>
                          <a:ea typeface="Times New Roman"/>
                          <a:cs typeface="Times New Roman"/>
                        </a:rPr>
                        <a:t> </a:t>
                      </a:r>
                      <a:r>
                        <a:rPr lang="en-US" sz="1000" dirty="0" smtClean="0">
                          <a:effectLst/>
                          <a:latin typeface="Times New Roman"/>
                          <a:ea typeface="Times New Roman"/>
                          <a:cs typeface="Times New Roman"/>
                        </a:rPr>
                        <a:t>g</a:t>
                      </a:r>
                      <a:r>
                        <a:rPr lang="en-US" sz="1000" dirty="0">
                          <a:effectLst/>
                          <a:latin typeface="Times New Roman"/>
                          <a:ea typeface="Times New Roman"/>
                          <a:cs typeface="Times New Roman"/>
                        </a:rPr>
                        <a:t>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5 mg</a:t>
                      </a:r>
                      <a:r>
                        <a:rPr lang="en-US" sz="1000" dirty="0">
                          <a:effectLst/>
                          <a:latin typeface="Times New Roman"/>
                          <a:ea typeface="Times New Roman"/>
                          <a:cs typeface="Times New Roman"/>
                        </a:rPr>
                        <a:t>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60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26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76 mg</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60 mg </a:t>
                      </a:r>
                      <a:endParaRPr lang="en-US" sz="1000">
                        <a:effectLst/>
                        <a:latin typeface="Cambria"/>
                        <a:ea typeface="ＭＳ 明朝"/>
                        <a:cs typeface="Times New Roman"/>
                      </a:endParaRPr>
                    </a:p>
                  </a:txBody>
                  <a:tcPr marL="9525" marR="9525" marT="9525" marB="9525" anchor="ctr"/>
                </a:tc>
              </a:tr>
              <a:tr h="719272">
                <a:tc>
                  <a:txBody>
                    <a:bodyPr/>
                    <a:lstStyle/>
                    <a:p>
                      <a:pPr marL="0" marR="0" algn="ctr">
                        <a:lnSpc>
                          <a:spcPct val="100000"/>
                        </a:lnSpc>
                        <a:spcBef>
                          <a:spcPts val="0"/>
                        </a:spcBef>
                        <a:spcAft>
                          <a:spcPts val="0"/>
                        </a:spcAft>
                      </a:pPr>
                      <a:r>
                        <a:rPr lang="en-US" sz="1000" b="1" dirty="0">
                          <a:solidFill>
                            <a:srgbClr val="000000"/>
                          </a:solidFill>
                          <a:effectLst/>
                          <a:latin typeface="Times New Roman"/>
                          <a:ea typeface="ＭＳ 明朝"/>
                          <a:cs typeface="Times New Roman"/>
                        </a:rPr>
                        <a:t>Cool Cucumber Soup- ½ cup</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58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1.5 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4.5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3.75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1.91 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6.93 </a:t>
                      </a:r>
                      <a:r>
                        <a:rPr lang="en-US" sz="1000" dirty="0" smtClean="0">
                          <a:effectLst/>
                          <a:latin typeface="Times New Roman"/>
                          <a:ea typeface="Times New Roman"/>
                          <a:cs typeface="Times New Roman"/>
                        </a:rPr>
                        <a:t>mg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72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145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36  mg </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45 mg</a:t>
                      </a:r>
                      <a:endParaRPr lang="en-US" sz="1000">
                        <a:effectLst/>
                        <a:latin typeface="Cambria"/>
                        <a:ea typeface="ＭＳ 明朝"/>
                        <a:cs typeface="Times New Roman"/>
                      </a:endParaRPr>
                    </a:p>
                  </a:txBody>
                  <a:tcPr marL="9525" marR="9525" marT="9525" marB="9525" anchor="ctr"/>
                </a:tc>
              </a:tr>
              <a:tr h="719272">
                <a:tc>
                  <a:txBody>
                    <a:bodyPr/>
                    <a:lstStyle/>
                    <a:p>
                      <a:pPr marL="0" marR="0" algn="ctr">
                        <a:lnSpc>
                          <a:spcPct val="100000"/>
                        </a:lnSpc>
                        <a:spcBef>
                          <a:spcPts val="0"/>
                        </a:spcBef>
                        <a:spcAft>
                          <a:spcPts val="0"/>
                        </a:spcAft>
                      </a:pPr>
                      <a:r>
                        <a:rPr lang="en-US" sz="1000" b="1" dirty="0">
                          <a:solidFill>
                            <a:srgbClr val="000000"/>
                          </a:solidFill>
                          <a:effectLst/>
                          <a:latin typeface="Times New Roman"/>
                          <a:ea typeface="ＭＳ 明朝"/>
                          <a:cs typeface="Times New Roman"/>
                        </a:rPr>
                        <a:t>Phosphorus Free Drop Biscuits- 1 biscuit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65</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1.5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12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3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5.8 g</a:t>
                      </a:r>
                      <a:r>
                        <a:rPr lang="en-US" sz="1000" dirty="0">
                          <a:effectLst/>
                          <a:latin typeface="Times New Roman"/>
                          <a:ea typeface="Times New Roman"/>
                          <a:cs typeface="Times New Roman"/>
                        </a:rPr>
                        <a:t>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13 </a:t>
                      </a:r>
                      <a:r>
                        <a:rPr lang="en-US" sz="1000" dirty="0" smtClean="0">
                          <a:effectLst/>
                          <a:latin typeface="Times New Roman"/>
                          <a:ea typeface="Times New Roman"/>
                          <a:cs typeface="Times New Roman"/>
                        </a:rPr>
                        <a:t>mg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44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44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10 mg </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8 mg </a:t>
                      </a:r>
                      <a:endParaRPr lang="en-US" sz="1000">
                        <a:effectLst/>
                        <a:latin typeface="Cambria"/>
                        <a:ea typeface="ＭＳ 明朝"/>
                        <a:cs typeface="Times New Roman"/>
                      </a:endParaRPr>
                    </a:p>
                  </a:txBody>
                  <a:tcPr marL="9525" marR="9525" marT="9525" marB="9525" anchor="ctr"/>
                </a:tc>
              </a:tr>
              <a:tr h="585799">
                <a:tc>
                  <a:txBody>
                    <a:bodyPr/>
                    <a:lstStyle/>
                    <a:p>
                      <a:pPr marL="0" marR="0" algn="ctr">
                        <a:lnSpc>
                          <a:spcPct val="100000"/>
                        </a:lnSpc>
                        <a:spcBef>
                          <a:spcPts val="0"/>
                        </a:spcBef>
                        <a:spcAft>
                          <a:spcPts val="0"/>
                        </a:spcAft>
                      </a:pPr>
                      <a:r>
                        <a:rPr lang="en-US" sz="1000" b="1" dirty="0">
                          <a:solidFill>
                            <a:srgbClr val="000000"/>
                          </a:solidFill>
                          <a:effectLst/>
                          <a:latin typeface="Times New Roman"/>
                          <a:ea typeface="ＭＳ 明朝"/>
                          <a:cs typeface="Times New Roman"/>
                        </a:rPr>
                        <a:t>Hot Apple Cider- ½ cup</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44</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0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11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0</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0 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0 mg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22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6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88 mg </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8 mg</a:t>
                      </a:r>
                      <a:endParaRPr lang="en-US" sz="1000">
                        <a:effectLst/>
                        <a:latin typeface="Cambria"/>
                        <a:ea typeface="ＭＳ 明朝"/>
                        <a:cs typeface="Times New Roman"/>
                      </a:endParaRPr>
                    </a:p>
                  </a:txBody>
                  <a:tcPr marL="9525" marR="9525" marT="9525" marB="9525" anchor="ctr"/>
                </a:tc>
              </a:tr>
              <a:tr h="719272">
                <a:tc>
                  <a:txBody>
                    <a:bodyPr/>
                    <a:lstStyle/>
                    <a:p>
                      <a:pPr marL="0" marR="0" algn="ctr">
                        <a:lnSpc>
                          <a:spcPct val="100000"/>
                        </a:lnSpc>
                        <a:spcBef>
                          <a:spcPts val="0"/>
                        </a:spcBef>
                        <a:spcAft>
                          <a:spcPts val="0"/>
                        </a:spcAft>
                      </a:pPr>
                      <a:r>
                        <a:rPr lang="en-US" sz="1000" b="1" dirty="0">
                          <a:solidFill>
                            <a:srgbClr val="000000"/>
                          </a:solidFill>
                          <a:effectLst/>
                          <a:latin typeface="Times New Roman"/>
                          <a:ea typeface="ＭＳ 明朝"/>
                          <a:cs typeface="Times New Roman"/>
                        </a:rPr>
                        <a:t>Spice Rubbed Corn- ½ corn cob</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75</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4.5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26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2.5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0 g</a:t>
                      </a:r>
                      <a:r>
                        <a:rPr lang="en-US" sz="1000" dirty="0">
                          <a:effectLst/>
                          <a:latin typeface="Times New Roman"/>
                          <a:ea typeface="Times New Roman"/>
                          <a:cs typeface="Times New Roman"/>
                        </a:rPr>
                        <a:t>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0</a:t>
                      </a: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mg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22 mg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78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194 mg  </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7 mg </a:t>
                      </a:r>
                      <a:endParaRPr lang="en-US" sz="1000">
                        <a:effectLst/>
                        <a:latin typeface="Cambria"/>
                        <a:ea typeface="ＭＳ 明朝"/>
                        <a:cs typeface="Times New Roman"/>
                      </a:endParaRPr>
                    </a:p>
                  </a:txBody>
                  <a:tcPr marL="9525" marR="9525" marT="9525" marB="9525" anchor="ctr"/>
                </a:tc>
              </a:tr>
              <a:tr h="585799">
                <a:tc>
                  <a:txBody>
                    <a:bodyPr/>
                    <a:lstStyle/>
                    <a:p>
                      <a:pPr marL="0" marR="0" algn="ctr">
                        <a:lnSpc>
                          <a:spcPct val="100000"/>
                        </a:lnSpc>
                        <a:spcBef>
                          <a:spcPts val="0"/>
                        </a:spcBef>
                        <a:spcAft>
                          <a:spcPts val="0"/>
                        </a:spcAft>
                      </a:pPr>
                      <a:r>
                        <a:rPr lang="en-US" sz="1000" b="1" dirty="0">
                          <a:solidFill>
                            <a:srgbClr val="000000"/>
                          </a:solidFill>
                          <a:effectLst/>
                          <a:latin typeface="Times New Roman"/>
                          <a:ea typeface="ＭＳ 明朝"/>
                          <a:cs typeface="Times New Roman"/>
                        </a:rPr>
                        <a:t>Glazed Carrots</a:t>
                      </a:r>
                      <a:r>
                        <a:rPr lang="en-US" sz="1000" b="1" dirty="0" smtClean="0">
                          <a:solidFill>
                            <a:srgbClr val="000000"/>
                          </a:solidFill>
                          <a:effectLst/>
                          <a:latin typeface="Times New Roman"/>
                          <a:ea typeface="ＭＳ 明朝"/>
                          <a:cs typeface="Times New Roman"/>
                        </a:rPr>
                        <a:t>- 1/4</a:t>
                      </a:r>
                      <a:r>
                        <a:rPr lang="en-US" sz="1000" b="1" baseline="0" dirty="0" smtClean="0">
                          <a:solidFill>
                            <a:srgbClr val="000000"/>
                          </a:solidFill>
                          <a:effectLst/>
                          <a:latin typeface="Times New Roman"/>
                          <a:ea typeface="ＭＳ 明朝"/>
                          <a:cs typeface="Times New Roman"/>
                        </a:rPr>
                        <a:t> </a:t>
                      </a:r>
                      <a:r>
                        <a:rPr lang="en-US" sz="1000" b="1" dirty="0" smtClean="0">
                          <a:solidFill>
                            <a:srgbClr val="000000"/>
                          </a:solidFill>
                          <a:effectLst/>
                          <a:latin typeface="Times New Roman"/>
                          <a:ea typeface="ＭＳ 明朝"/>
                          <a:cs typeface="Times New Roman"/>
                        </a:rPr>
                        <a:t> </a:t>
                      </a:r>
                      <a:r>
                        <a:rPr lang="en-US" sz="1000" b="1" dirty="0">
                          <a:solidFill>
                            <a:srgbClr val="000000"/>
                          </a:solidFill>
                          <a:effectLst/>
                          <a:latin typeface="Times New Roman"/>
                          <a:ea typeface="ＭＳ 明朝"/>
                          <a:cs typeface="Times New Roman"/>
                        </a:rPr>
                        <a:t>cup</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44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0.3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7.7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1.5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0.54 g</a:t>
                      </a:r>
                      <a:r>
                        <a:rPr lang="en-US" sz="1000" dirty="0">
                          <a:effectLst/>
                          <a:latin typeface="Times New Roman"/>
                          <a:ea typeface="Times New Roman"/>
                          <a:cs typeface="Times New Roman"/>
                        </a:rPr>
                        <a:t>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0 mg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12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7 mg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37 mg</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23 mg </a:t>
                      </a:r>
                      <a:endParaRPr lang="en-US" sz="1000">
                        <a:effectLst/>
                        <a:latin typeface="Cambria"/>
                        <a:ea typeface="ＭＳ 明朝"/>
                        <a:cs typeface="Times New Roman"/>
                      </a:endParaRPr>
                    </a:p>
                  </a:txBody>
                  <a:tcPr marL="9525" marR="9525" marT="9525" marB="9525" anchor="ctr"/>
                </a:tc>
              </a:tr>
              <a:tr h="986219">
                <a:tc>
                  <a:txBody>
                    <a:bodyPr/>
                    <a:lstStyle/>
                    <a:p>
                      <a:pPr marL="0" marR="0" algn="ctr">
                        <a:lnSpc>
                          <a:spcPct val="100000"/>
                        </a:lnSpc>
                        <a:spcBef>
                          <a:spcPts val="0"/>
                        </a:spcBef>
                        <a:spcAft>
                          <a:spcPts val="0"/>
                        </a:spcAft>
                      </a:pPr>
                      <a:r>
                        <a:rPr lang="en-US" sz="1000" b="1" dirty="0">
                          <a:effectLst/>
                          <a:latin typeface="Times New Roman"/>
                          <a:ea typeface="ＭＳ 明朝"/>
                          <a:cs typeface="Times New Roman"/>
                        </a:rPr>
                        <a:t>Pumpkin Layer Cheesecake – 1/10 of 9” of round pan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95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2.5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9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8.5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6.8 g</a:t>
                      </a:r>
                      <a:r>
                        <a:rPr lang="en-US" sz="1000" dirty="0">
                          <a:effectLst/>
                          <a:latin typeface="Times New Roman"/>
                          <a:ea typeface="Times New Roman"/>
                          <a:cs typeface="Times New Roman"/>
                        </a:rPr>
                        <a:t>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46 </a:t>
                      </a:r>
                      <a:r>
                        <a:rPr lang="en-US" sz="1000" dirty="0" smtClean="0">
                          <a:effectLst/>
                          <a:latin typeface="Times New Roman"/>
                          <a:ea typeface="Times New Roman"/>
                          <a:cs typeface="Times New Roman"/>
                        </a:rPr>
                        <a:t>mg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61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20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25 mg </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dirty="0">
                          <a:effectLst/>
                          <a:latin typeface="Times New Roman"/>
                          <a:ea typeface="Times New Roman"/>
                          <a:cs typeface="Times New Roman"/>
                        </a:rPr>
                        <a:t>14 mg </a:t>
                      </a:r>
                      <a:endParaRPr lang="en-US" sz="1000" dirty="0">
                        <a:effectLst/>
                        <a:latin typeface="Cambria"/>
                        <a:ea typeface="ＭＳ 明朝"/>
                        <a:cs typeface="Times New Roman"/>
                      </a:endParaRPr>
                    </a:p>
                  </a:txBody>
                  <a:tcPr marL="9525" marR="9525" marT="9525" marB="9525" anchor="ctr"/>
                </a:tc>
              </a:tr>
              <a:tr h="481987">
                <a:tc>
                  <a:txBody>
                    <a:bodyPr/>
                    <a:lstStyle/>
                    <a:p>
                      <a:pPr marL="0" marR="0" algn="ctr">
                        <a:lnSpc>
                          <a:spcPct val="100000"/>
                        </a:lnSpc>
                        <a:spcBef>
                          <a:spcPts val="0"/>
                        </a:spcBef>
                        <a:spcAft>
                          <a:spcPts val="0"/>
                        </a:spcAft>
                      </a:pPr>
                      <a:r>
                        <a:rPr lang="en-US" sz="1000" b="1" dirty="0">
                          <a:effectLst/>
                          <a:latin typeface="Times New Roman"/>
                          <a:ea typeface="ＭＳ 明朝"/>
                          <a:cs typeface="Times New Roman"/>
                        </a:rPr>
                        <a:t>Total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a:effectLst/>
                          <a:latin typeface="Times New Roman"/>
                          <a:ea typeface="Times New Roman"/>
                          <a:cs typeface="Times New Roman"/>
                        </a:rPr>
                        <a:t>518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a:effectLst/>
                          <a:latin typeface="Times New Roman"/>
                          <a:ea typeface="Times New Roman"/>
                          <a:cs typeface="Times New Roman"/>
                        </a:rPr>
                        <a:t> 13.3 g </a:t>
                      </a:r>
                      <a:endParaRPr lang="en-US" sz="1000" b="1">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a:effectLst/>
                          <a:latin typeface="Times New Roman"/>
                          <a:ea typeface="Times New Roman"/>
                          <a:cs typeface="Times New Roman"/>
                        </a:rPr>
                        <a:t> 89.2 g  </a:t>
                      </a:r>
                      <a:endParaRPr lang="en-US" sz="1000" b="1">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a:effectLst/>
                          <a:latin typeface="Times New Roman"/>
                          <a:ea typeface="Times New Roman"/>
                          <a:cs typeface="Times New Roman"/>
                        </a:rPr>
                        <a:t>  24.75 g </a:t>
                      </a:r>
                      <a:endParaRPr lang="en-US" sz="1000" b="1">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smtClean="0">
                          <a:effectLst/>
                          <a:latin typeface="Times New Roman"/>
                          <a:ea typeface="Times New Roman"/>
                          <a:cs typeface="Times New Roman"/>
                        </a:rPr>
                        <a:t>16.25</a:t>
                      </a:r>
                      <a:r>
                        <a:rPr lang="en-US" sz="1000" b="1" baseline="0" dirty="0" smtClean="0">
                          <a:effectLst/>
                          <a:latin typeface="Times New Roman"/>
                          <a:ea typeface="Times New Roman"/>
                          <a:cs typeface="Times New Roman"/>
                        </a:rPr>
                        <a:t> </a:t>
                      </a:r>
                      <a:r>
                        <a:rPr lang="en-US" sz="1000" b="1" dirty="0" smtClean="0">
                          <a:effectLst/>
                          <a:latin typeface="Times New Roman"/>
                          <a:ea typeface="Times New Roman"/>
                          <a:cs typeface="Times New Roman"/>
                        </a:rPr>
                        <a:t>g</a:t>
                      </a:r>
                      <a:r>
                        <a:rPr lang="en-US" sz="1000" b="1" dirty="0">
                          <a:effectLst/>
                          <a:latin typeface="Times New Roman"/>
                          <a:ea typeface="Times New Roman"/>
                          <a:cs typeface="Times New Roman"/>
                        </a:rPr>
                        <a:t>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smtClean="0">
                          <a:effectLst/>
                          <a:latin typeface="Times New Roman"/>
                          <a:ea typeface="Times New Roman"/>
                          <a:cs typeface="Times New Roman"/>
                        </a:rPr>
                        <a:t>70.93</a:t>
                      </a:r>
                      <a:r>
                        <a:rPr lang="en-US" sz="1000" b="1" dirty="0">
                          <a:effectLst/>
                          <a:latin typeface="Times New Roman"/>
                          <a:ea typeface="Times New Roman"/>
                          <a:cs typeface="Times New Roman"/>
                        </a:rPr>
                        <a:t> </a:t>
                      </a:r>
                      <a:r>
                        <a:rPr lang="en-US" sz="1000" b="1" dirty="0" smtClean="0">
                          <a:effectLst/>
                          <a:latin typeface="Times New Roman"/>
                          <a:ea typeface="Times New Roman"/>
                          <a:cs typeface="Times New Roman"/>
                        </a:rPr>
                        <a:t>mg</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a:effectLst/>
                          <a:latin typeface="Times New Roman"/>
                          <a:ea typeface="Times New Roman"/>
                          <a:cs typeface="Times New Roman"/>
                        </a:rPr>
                        <a:t> 293 mg </a:t>
                      </a:r>
                      <a:endParaRPr lang="en-US" sz="1000" b="1">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a:effectLst/>
                          <a:highlight>
                            <a:srgbClr val="00FFFF"/>
                          </a:highlight>
                          <a:latin typeface="Times New Roman"/>
                          <a:ea typeface="Times New Roman"/>
                          <a:cs typeface="Times New Roman"/>
                        </a:rPr>
                        <a:t> 326 mg  </a:t>
                      </a:r>
                      <a:endParaRPr lang="en-US" sz="1000" b="1">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a:effectLst/>
                          <a:highlight>
                            <a:srgbClr val="00FFFF"/>
                          </a:highlight>
                          <a:latin typeface="Times New Roman"/>
                          <a:ea typeface="Times New Roman"/>
                          <a:cs typeface="Times New Roman"/>
                        </a:rPr>
                        <a:t>466 mg </a:t>
                      </a:r>
                      <a:endParaRPr lang="en-US" sz="1000" b="1" dirty="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b="1" dirty="0">
                          <a:effectLst/>
                          <a:latin typeface="Times New Roman"/>
                          <a:ea typeface="Times New Roman"/>
                          <a:cs typeface="Times New Roman"/>
                        </a:rPr>
                        <a:t>165 mg </a:t>
                      </a:r>
                      <a:endParaRPr lang="en-US" sz="1000" b="1" dirty="0">
                        <a:effectLst/>
                        <a:latin typeface="Cambria"/>
                        <a:ea typeface="ＭＳ 明朝"/>
                        <a:cs typeface="Times New Roman"/>
                      </a:endParaRPr>
                    </a:p>
                  </a:txBody>
                  <a:tcPr marL="9525" marR="9525" marT="9525" marB="9525" anchor="ctr"/>
                </a:tc>
              </a:tr>
            </a:tbl>
          </a:graphicData>
        </a:graphic>
      </p:graphicFrame>
      <p:sp>
        <p:nvSpPr>
          <p:cNvPr id="2" name="Title 1"/>
          <p:cNvSpPr>
            <a:spLocks noGrp="1"/>
          </p:cNvSpPr>
          <p:nvPr>
            <p:ph type="title"/>
          </p:nvPr>
        </p:nvSpPr>
        <p:spPr>
          <a:xfrm>
            <a:off x="317515" y="-465654"/>
            <a:ext cx="8939013" cy="1143000"/>
          </a:xfrm>
        </p:spPr>
        <p:txBody>
          <a:bodyPr>
            <a:normAutofit/>
          </a:bodyPr>
          <a:lstStyle/>
          <a:p>
            <a:r>
              <a:rPr lang="en-US" sz="3400" b="1" dirty="0" smtClean="0">
                <a:solidFill>
                  <a:schemeClr val="accent5">
                    <a:lumMod val="50000"/>
                  </a:schemeClr>
                </a:solidFill>
              </a:rPr>
              <a:t>Nutritional Analysis: </a:t>
            </a:r>
            <a:r>
              <a:rPr lang="en-US" sz="3400" b="1" dirty="0" smtClean="0"/>
              <a:t>Vegetarian Option</a:t>
            </a:r>
            <a:endParaRPr lang="en-US" sz="3400" b="1" dirty="0"/>
          </a:p>
        </p:txBody>
      </p:sp>
    </p:spTree>
    <p:extLst>
      <p:ext uri="{BB962C8B-B14F-4D97-AF65-F5344CB8AC3E}">
        <p14:creationId xmlns:p14="http://schemas.microsoft.com/office/powerpoint/2010/main" val="122617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359714"/>
            <a:ext cx="7024744" cy="1143000"/>
          </a:xfrm>
        </p:spPr>
        <p:txBody>
          <a:bodyPr/>
          <a:lstStyle/>
          <a:p>
            <a:r>
              <a:rPr lang="en-US" dirty="0" smtClean="0"/>
              <a:t>Why We Chose This Menu:</a:t>
            </a:r>
            <a:endParaRPr lang="en-US" dirty="0"/>
          </a:p>
        </p:txBody>
      </p:sp>
      <p:sp>
        <p:nvSpPr>
          <p:cNvPr id="3" name="Content Placeholder 2"/>
          <p:cNvSpPr>
            <a:spLocks noGrp="1"/>
          </p:cNvSpPr>
          <p:nvPr>
            <p:ph idx="1"/>
          </p:nvPr>
        </p:nvSpPr>
        <p:spPr>
          <a:xfrm>
            <a:off x="1043492" y="1511565"/>
            <a:ext cx="6777317" cy="3508977"/>
          </a:xfrm>
        </p:spPr>
        <p:txBody>
          <a:bodyPr/>
          <a:lstStyle/>
          <a:p>
            <a:r>
              <a:rPr lang="en-US" dirty="0"/>
              <a:t>We chose this many because it offers a wide variety of delicious foods that provide low levels of sodium and potassium while providing adequate levels of phosphorus and calcium.</a:t>
            </a:r>
          </a:p>
          <a:p>
            <a:endParaRPr lang="en-US" dirty="0" smtClean="0"/>
          </a:p>
          <a:p>
            <a:r>
              <a:rPr lang="en-US" dirty="0" smtClean="0"/>
              <a:t>The </a:t>
            </a:r>
            <a:r>
              <a:rPr lang="en-US" dirty="0"/>
              <a:t>foods we chose are appetizing to even the non-CKD client.</a:t>
            </a:r>
          </a:p>
        </p:txBody>
      </p:sp>
    </p:spTree>
    <p:extLst>
      <p:ext uri="{BB962C8B-B14F-4D97-AF65-F5344CB8AC3E}">
        <p14:creationId xmlns:p14="http://schemas.microsoft.com/office/powerpoint/2010/main" val="412658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556" y="279339"/>
            <a:ext cx="7024744" cy="1143000"/>
          </a:xfrm>
        </p:spPr>
        <p:txBody>
          <a:bodyPr/>
          <a:lstStyle/>
          <a:p>
            <a:r>
              <a:rPr lang="en-US" dirty="0" smtClean="0"/>
              <a:t>Teaching Lesson for Client</a:t>
            </a:r>
            <a:endParaRPr lang="en-US" dirty="0"/>
          </a:p>
        </p:txBody>
      </p:sp>
      <p:sp>
        <p:nvSpPr>
          <p:cNvPr id="3" name="Content Placeholder 2"/>
          <p:cNvSpPr>
            <a:spLocks noGrp="1"/>
          </p:cNvSpPr>
          <p:nvPr>
            <p:ph idx="1"/>
          </p:nvPr>
        </p:nvSpPr>
        <p:spPr>
          <a:xfrm>
            <a:off x="3573893" y="1422339"/>
            <a:ext cx="5123951" cy="4686164"/>
          </a:xfrm>
        </p:spPr>
        <p:txBody>
          <a:bodyPr/>
          <a:lstStyle/>
          <a:p>
            <a:pPr fontAlgn="base"/>
            <a:r>
              <a:rPr lang="en-US" dirty="0"/>
              <a:t>Sodium is a major concern for CKD patients </a:t>
            </a:r>
          </a:p>
          <a:p>
            <a:pPr fontAlgn="base"/>
            <a:endParaRPr lang="en-US" dirty="0" smtClean="0"/>
          </a:p>
          <a:p>
            <a:pPr fontAlgn="base"/>
            <a:r>
              <a:rPr lang="en-US" dirty="0" smtClean="0"/>
              <a:t>Creating </a:t>
            </a:r>
            <a:r>
              <a:rPr lang="en-US" dirty="0"/>
              <a:t>strong flavors in food can be difficult without spices and seasonings containing added sodium</a:t>
            </a:r>
          </a:p>
          <a:p>
            <a:pPr fontAlgn="base"/>
            <a:endParaRPr lang="en-US" dirty="0" smtClean="0"/>
          </a:p>
          <a:p>
            <a:pPr fontAlgn="base"/>
            <a:r>
              <a:rPr lang="en-US" dirty="0" smtClean="0"/>
              <a:t>It is possible to create delicious menu items that are still low in sodium!</a:t>
            </a:r>
          </a:p>
          <a:p>
            <a:endParaRPr lang="en-US" dirty="0"/>
          </a:p>
        </p:txBody>
      </p:sp>
      <p:pic>
        <p:nvPicPr>
          <p:cNvPr id="6" name="Picture 5"/>
          <p:cNvPicPr>
            <a:picLocks noChangeAspect="1"/>
          </p:cNvPicPr>
          <p:nvPr/>
        </p:nvPicPr>
        <p:blipFill rotWithShape="1">
          <a:blip r:embed="rId2">
            <a:extLst>
              <a:ext uri="{BEBA8EAE-BF5A-486C-A8C5-ECC9F3942E4B}">
                <a14:imgProps xmlns:a14="http://schemas.microsoft.com/office/drawing/2010/main">
                  <a14:imgLayer r:embed="rId3">
                    <a14:imgEffect>
                      <a14:backgroundRemoval t="2143" b="92619" l="5000" r="96750">
                        <a14:foregroundMark x1="60500" y1="74524" x2="60500" y2="74524"/>
                        <a14:foregroundMark x1="39750" y1="68571" x2="39750" y2="68571"/>
                        <a14:foregroundMark x1="38750" y1="48571" x2="38750" y2="48571"/>
                        <a14:foregroundMark x1="56000" y1="45238" x2="56000" y2="45238"/>
                        <a14:foregroundMark x1="63250" y1="41190" x2="63250" y2="41190"/>
                        <a14:foregroundMark x1="70500" y1="56667" x2="70500" y2="56667"/>
                        <a14:foregroundMark x1="78000" y1="67381" x2="78000" y2="67381"/>
                        <a14:foregroundMark x1="87500" y1="70952" x2="87500" y2="70952"/>
                        <a14:foregroundMark x1="26250" y1="58810" x2="26250" y2="58810"/>
                        <a14:foregroundMark x1="15500" y1="62381" x2="15500" y2="62381"/>
                        <a14:foregroundMark x1="10000" y1="61190" x2="10000" y2="61190"/>
                        <a14:foregroundMark x1="12500" y1="67381" x2="12500" y2="67381"/>
                        <a14:foregroundMark x1="47250" y1="83571" x2="47250" y2="83571"/>
                        <a14:foregroundMark x1="57500" y1="81190" x2="57500" y2="81190"/>
                        <a14:foregroundMark x1="32500" y1="85952" x2="32500" y2="85952"/>
                        <a14:foregroundMark x1="40500" y1="7619" x2="40500" y2="7619"/>
                        <a14:foregroundMark x1="42250" y1="40238" x2="42250" y2="40238"/>
                        <a14:foregroundMark x1="85750" y1="52143" x2="85750" y2="52143"/>
                        <a14:foregroundMark x1="82250" y1="58571" x2="82250" y2="58571"/>
                        <a14:backgroundMark x1="73500" y1="68333" x2="73500" y2="68333"/>
                      </a14:backgroundRemoval>
                    </a14:imgEffect>
                  </a14:imgLayer>
                </a14:imgProps>
              </a:ext>
            </a:extLst>
          </a:blip>
          <a:srcRect l="4623" r="4545" b="6396"/>
          <a:stretch/>
        </p:blipFill>
        <p:spPr>
          <a:xfrm rot="20821084">
            <a:off x="424731" y="1632170"/>
            <a:ext cx="3355352" cy="3630699"/>
          </a:xfrm>
          <a:prstGeom prst="rect">
            <a:avLst/>
          </a:prstGeom>
        </p:spPr>
      </p:pic>
    </p:spTree>
    <p:extLst>
      <p:ext uri="{BB962C8B-B14F-4D97-AF65-F5344CB8AC3E}">
        <p14:creationId xmlns:p14="http://schemas.microsoft.com/office/powerpoint/2010/main" val="1142211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44275696"/>
              </p:ext>
            </p:extLst>
          </p:nvPr>
        </p:nvGraphicFramePr>
        <p:xfrm>
          <a:off x="594862" y="1164750"/>
          <a:ext cx="7926135" cy="5226619"/>
        </p:xfrm>
        <a:graphic>
          <a:graphicData uri="http://schemas.openxmlformats.org/drawingml/2006/table">
            <a:tbl>
              <a:tblPr firstRow="1" bandRow="1">
                <a:tableStyleId>{10A1B5D5-9B99-4C35-A422-299274C87663}</a:tableStyleId>
              </a:tblPr>
              <a:tblGrid>
                <a:gridCol w="2441256"/>
                <a:gridCol w="5484879"/>
              </a:tblGrid>
              <a:tr h="388036">
                <a:tc>
                  <a:txBody>
                    <a:bodyPr/>
                    <a:lstStyle/>
                    <a:p>
                      <a:pPr algn="ctr" rtl="0" fontAlgn="t">
                        <a:spcBef>
                          <a:spcPts val="0"/>
                        </a:spcBef>
                        <a:spcAft>
                          <a:spcPts val="0"/>
                        </a:spcAft>
                      </a:pPr>
                      <a:r>
                        <a:rPr lang="en-US" sz="1400" u="none" strike="noStrike" dirty="0">
                          <a:effectLst/>
                        </a:rPr>
                        <a:t>LIMIT THE AMOUNT OF…</a:t>
                      </a:r>
                      <a:endParaRPr lang="en-US" sz="1400" dirty="0">
                        <a:effectLst/>
                      </a:endParaRPr>
                    </a:p>
                  </a:txBody>
                  <a:tcPr marL="88900" marR="88900" marT="127000" marB="127000"/>
                </a:tc>
                <a:tc>
                  <a:txBody>
                    <a:bodyPr/>
                    <a:lstStyle/>
                    <a:p>
                      <a:pPr rtl="0" fontAlgn="t">
                        <a:spcBef>
                          <a:spcPts val="0"/>
                        </a:spcBef>
                        <a:spcAft>
                          <a:spcPts val="0"/>
                        </a:spcAft>
                      </a:pPr>
                      <a:r>
                        <a:rPr lang="en-US" sz="1600" u="none" strike="noStrike" dirty="0">
                          <a:effectLst/>
                        </a:rPr>
                        <a:t>ACCEPTABLE SUBSTITUTES </a:t>
                      </a:r>
                      <a:endParaRPr lang="en-US" sz="1600" dirty="0">
                        <a:effectLst/>
                      </a:endParaRPr>
                    </a:p>
                  </a:txBody>
                  <a:tcPr marL="127000" marR="127000" marT="127000" marB="127000"/>
                </a:tc>
              </a:tr>
              <a:tr h="833573">
                <a:tc>
                  <a:txBody>
                    <a:bodyPr/>
                    <a:lstStyle/>
                    <a:p>
                      <a:pPr rtl="0" fontAlgn="t">
                        <a:spcBef>
                          <a:spcPts val="0"/>
                        </a:spcBef>
                        <a:spcAft>
                          <a:spcPts val="0"/>
                        </a:spcAft>
                      </a:pPr>
                      <a:r>
                        <a:rPr lang="en-US" sz="1200" u="none" strike="noStrike" dirty="0">
                          <a:effectLst/>
                        </a:rPr>
                        <a:t>SALT &amp; SALT SEASONINGS </a:t>
                      </a:r>
                      <a:endParaRPr lang="en-US" sz="1200" dirty="0">
                        <a:effectLst/>
                      </a:endParaRPr>
                    </a:p>
                  </a:txBody>
                  <a:tcPr marL="127000" marR="127000" marT="127000" marB="127000"/>
                </a:tc>
                <a:tc>
                  <a:txBody>
                    <a:bodyPr/>
                    <a:lstStyle/>
                    <a:p>
                      <a:pPr rtl="0" fontAlgn="t">
                        <a:spcBef>
                          <a:spcPts val="0"/>
                        </a:spcBef>
                        <a:spcAft>
                          <a:spcPts val="0"/>
                        </a:spcAft>
                      </a:pPr>
                      <a:r>
                        <a:rPr lang="en-US" sz="1400" u="none" strike="noStrike" dirty="0">
                          <a:effectLst/>
                        </a:rPr>
                        <a:t>Fresh garlic, fresh onion, garlic powder, onion powder, black pepper, lemon juice, low-sodium/salt-free seasoning blends, vinegar </a:t>
                      </a:r>
                      <a:endParaRPr lang="en-US" sz="1400" dirty="0">
                        <a:effectLst/>
                      </a:endParaRPr>
                    </a:p>
                  </a:txBody>
                  <a:tcPr marL="127000" marR="127000" marT="127000" marB="127000"/>
                </a:tc>
              </a:tr>
              <a:tr h="833573">
                <a:tc>
                  <a:txBody>
                    <a:bodyPr/>
                    <a:lstStyle/>
                    <a:p>
                      <a:pPr rtl="0" fontAlgn="t">
                        <a:spcBef>
                          <a:spcPts val="0"/>
                        </a:spcBef>
                        <a:spcAft>
                          <a:spcPts val="0"/>
                        </a:spcAft>
                      </a:pPr>
                      <a:r>
                        <a:rPr lang="en-US" sz="1200" u="none" strike="noStrike" dirty="0">
                          <a:effectLst/>
                        </a:rPr>
                        <a:t>SALTY FOODS </a:t>
                      </a:r>
                      <a:endParaRPr lang="en-US" sz="1200" dirty="0">
                        <a:effectLst/>
                      </a:endParaRPr>
                    </a:p>
                  </a:txBody>
                  <a:tcPr marL="127000" marR="127000" marT="127000" marB="127000"/>
                </a:tc>
                <a:tc>
                  <a:txBody>
                    <a:bodyPr/>
                    <a:lstStyle/>
                    <a:p>
                      <a:pPr rtl="0" fontAlgn="t">
                        <a:spcBef>
                          <a:spcPts val="0"/>
                        </a:spcBef>
                        <a:spcAft>
                          <a:spcPts val="0"/>
                        </a:spcAft>
                      </a:pPr>
                      <a:r>
                        <a:rPr lang="en-US" sz="1400" u="none" strike="noStrike" dirty="0">
                          <a:effectLst/>
                        </a:rPr>
                        <a:t>Homemade or low-sodium sauces and salad dressings; vinegar; dry mustard; unsalted popcorn, pretzels, tortilla or corn chips</a:t>
                      </a:r>
                      <a:endParaRPr lang="en-US" sz="1400" dirty="0">
                        <a:effectLst/>
                      </a:endParaRPr>
                    </a:p>
                  </a:txBody>
                  <a:tcPr marL="88900" marR="88900" marT="127000" marB="127000"/>
                </a:tc>
              </a:tr>
              <a:tr h="512380">
                <a:tc>
                  <a:txBody>
                    <a:bodyPr/>
                    <a:lstStyle/>
                    <a:p>
                      <a:pPr rtl="0" fontAlgn="t">
                        <a:spcBef>
                          <a:spcPts val="0"/>
                        </a:spcBef>
                        <a:spcAft>
                          <a:spcPts val="0"/>
                        </a:spcAft>
                      </a:pPr>
                      <a:r>
                        <a:rPr lang="en-US" sz="1200" u="none" strike="noStrike" dirty="0">
                          <a:effectLst/>
                        </a:rPr>
                        <a:t>CURED FOODS </a:t>
                      </a:r>
                      <a:endParaRPr lang="en-US" sz="1200" dirty="0">
                        <a:effectLst/>
                      </a:endParaRPr>
                    </a:p>
                  </a:txBody>
                  <a:tcPr marL="127000" marR="127000" marT="127000" marB="127000"/>
                </a:tc>
                <a:tc>
                  <a:txBody>
                    <a:bodyPr/>
                    <a:lstStyle/>
                    <a:p>
                      <a:pPr rtl="0" fontAlgn="t">
                        <a:spcBef>
                          <a:spcPts val="0"/>
                        </a:spcBef>
                        <a:spcAft>
                          <a:spcPts val="0"/>
                        </a:spcAft>
                      </a:pPr>
                      <a:r>
                        <a:rPr lang="en-US" sz="1400" u="none" strike="noStrike" dirty="0">
                          <a:effectLst/>
                        </a:rPr>
                        <a:t>Fresh beef, veal, pork, poultry, fish, eggs </a:t>
                      </a:r>
                      <a:endParaRPr lang="en-US" sz="1400" dirty="0">
                        <a:effectLst/>
                      </a:endParaRPr>
                    </a:p>
                  </a:txBody>
                  <a:tcPr marL="127000" marR="127000" marT="127000" marB="127000"/>
                </a:tc>
              </a:tr>
              <a:tr h="402061">
                <a:tc>
                  <a:txBody>
                    <a:bodyPr/>
                    <a:lstStyle/>
                    <a:p>
                      <a:pPr rtl="0" fontAlgn="t">
                        <a:spcBef>
                          <a:spcPts val="0"/>
                        </a:spcBef>
                        <a:spcAft>
                          <a:spcPts val="0"/>
                        </a:spcAft>
                      </a:pPr>
                      <a:r>
                        <a:rPr lang="en-US" sz="1200" u="none" strike="noStrike" dirty="0">
                          <a:effectLst/>
                        </a:rPr>
                        <a:t>LUNCHEON MEATS </a:t>
                      </a:r>
                      <a:endParaRPr lang="en-US" sz="1200" dirty="0">
                        <a:effectLst/>
                      </a:endParaRPr>
                    </a:p>
                  </a:txBody>
                  <a:tcPr marL="127000" marR="127000" marT="127000" marB="127000"/>
                </a:tc>
                <a:tc>
                  <a:txBody>
                    <a:bodyPr/>
                    <a:lstStyle/>
                    <a:p>
                      <a:pPr rtl="0" fontAlgn="t">
                        <a:spcBef>
                          <a:spcPts val="0"/>
                        </a:spcBef>
                        <a:spcAft>
                          <a:spcPts val="0"/>
                        </a:spcAft>
                      </a:pPr>
                      <a:r>
                        <a:rPr lang="en-US" sz="1400" u="none" strike="noStrike" dirty="0">
                          <a:effectLst/>
                        </a:rPr>
                        <a:t>Low-salt deli meats</a:t>
                      </a:r>
                      <a:endParaRPr lang="en-US" sz="1400" dirty="0">
                        <a:effectLst/>
                      </a:endParaRPr>
                    </a:p>
                  </a:txBody>
                  <a:tcPr marL="88900" marR="88900" marT="127000" marB="127000"/>
                </a:tc>
              </a:tr>
              <a:tr h="1636556">
                <a:tc>
                  <a:txBody>
                    <a:bodyPr/>
                    <a:lstStyle/>
                    <a:p>
                      <a:pPr rtl="0" fontAlgn="t">
                        <a:spcBef>
                          <a:spcPts val="0"/>
                        </a:spcBef>
                        <a:spcAft>
                          <a:spcPts val="0"/>
                        </a:spcAft>
                      </a:pPr>
                      <a:r>
                        <a:rPr lang="en-US" sz="1200" u="none" strike="noStrike" dirty="0">
                          <a:effectLst/>
                        </a:rPr>
                        <a:t>PROCESSED FOODS </a:t>
                      </a:r>
                      <a:endParaRPr lang="en-US" sz="1200" dirty="0">
                        <a:effectLst/>
                      </a:endParaRPr>
                    </a:p>
                  </a:txBody>
                  <a:tcPr marL="127000" marR="127000" marT="127000" marB="127000"/>
                </a:tc>
                <a:tc>
                  <a:txBody>
                    <a:bodyPr/>
                    <a:lstStyle/>
                    <a:p>
                      <a:pPr rtl="0" fontAlgn="t">
                        <a:spcBef>
                          <a:spcPts val="0"/>
                        </a:spcBef>
                        <a:spcAft>
                          <a:spcPts val="0"/>
                        </a:spcAft>
                      </a:pPr>
                      <a:r>
                        <a:rPr lang="en-US" sz="1400" u="none" strike="noStrike" dirty="0">
                          <a:effectLst/>
                        </a:rPr>
                        <a:t>Natural cheese (1-2 </a:t>
                      </a:r>
                      <a:r>
                        <a:rPr lang="en-US" sz="1400" u="none" strike="noStrike" dirty="0" err="1">
                          <a:effectLst/>
                        </a:rPr>
                        <a:t>oz</a:t>
                      </a:r>
                      <a:r>
                        <a:rPr lang="en-US" sz="1400" u="none" strike="noStrike" dirty="0">
                          <a:effectLst/>
                        </a:rPr>
                        <a:t> per week)</a:t>
                      </a:r>
                      <a:endParaRPr lang="en-US" sz="1400" dirty="0">
                        <a:effectLst/>
                      </a:endParaRPr>
                    </a:p>
                    <a:p>
                      <a:pPr rtl="0" fontAlgn="t">
                        <a:spcBef>
                          <a:spcPts val="0"/>
                        </a:spcBef>
                        <a:spcAft>
                          <a:spcPts val="0"/>
                        </a:spcAft>
                      </a:pPr>
                      <a:r>
                        <a:rPr lang="en-US" sz="1400" dirty="0">
                          <a:effectLst/>
                        </a:rPr>
                        <a:t/>
                      </a:r>
                      <a:br>
                        <a:rPr lang="en-US" sz="1400" dirty="0">
                          <a:effectLst/>
                        </a:rPr>
                      </a:br>
                      <a:r>
                        <a:rPr lang="en-US" sz="1400" u="none" strike="noStrike" dirty="0">
                          <a:effectLst/>
                        </a:rPr>
                        <a:t>Homemade or low-sodium soups, canned food without added salt</a:t>
                      </a:r>
                      <a:endParaRPr lang="en-US" sz="1400" dirty="0">
                        <a:effectLst/>
                      </a:endParaRPr>
                    </a:p>
                    <a:p>
                      <a:pPr rtl="0" fontAlgn="t">
                        <a:spcBef>
                          <a:spcPts val="0"/>
                        </a:spcBef>
                        <a:spcAft>
                          <a:spcPts val="0"/>
                        </a:spcAft>
                      </a:pPr>
                      <a:r>
                        <a:rPr lang="en-US" sz="1400" dirty="0">
                          <a:effectLst/>
                        </a:rPr>
                        <a:t/>
                      </a:r>
                      <a:br>
                        <a:rPr lang="en-US" sz="1400" dirty="0">
                          <a:effectLst/>
                        </a:rPr>
                      </a:br>
                      <a:r>
                        <a:rPr lang="en-US" sz="1400" u="none" strike="noStrike" dirty="0">
                          <a:effectLst/>
                        </a:rPr>
                        <a:t>Homemade casseroles without added salt, made with fresh or raw vegetables, fresh meat, rice, pasta, or unsalted canned vegetables </a:t>
                      </a:r>
                      <a:endParaRPr lang="en-US" sz="1400" dirty="0">
                        <a:effectLst/>
                      </a:endParaRPr>
                    </a:p>
                  </a:txBody>
                  <a:tcPr marL="127000" marR="127000" marT="127000" marB="127000"/>
                </a:tc>
              </a:tr>
            </a:tbl>
          </a:graphicData>
        </a:graphic>
      </p:graphicFrame>
      <p:sp>
        <p:nvSpPr>
          <p:cNvPr id="2" name="Title 1"/>
          <p:cNvSpPr>
            <a:spLocks noGrp="1"/>
          </p:cNvSpPr>
          <p:nvPr>
            <p:ph type="title"/>
          </p:nvPr>
        </p:nvSpPr>
        <p:spPr>
          <a:xfrm>
            <a:off x="466239" y="160750"/>
            <a:ext cx="8038681" cy="1143000"/>
          </a:xfrm>
        </p:spPr>
        <p:txBody>
          <a:bodyPr>
            <a:normAutofit/>
          </a:bodyPr>
          <a:lstStyle/>
          <a:p>
            <a:r>
              <a:rPr lang="en-US" dirty="0"/>
              <a:t>T</a:t>
            </a:r>
            <a:r>
              <a:rPr lang="en-US" dirty="0" smtClean="0"/>
              <a:t>ips For Spicing </a:t>
            </a:r>
            <a:r>
              <a:rPr lang="en-US" dirty="0"/>
              <a:t>U</a:t>
            </a:r>
            <a:r>
              <a:rPr lang="en-US" dirty="0" smtClean="0"/>
              <a:t>p Foods:</a:t>
            </a:r>
            <a:endParaRPr lang="en-US" dirty="0"/>
          </a:p>
        </p:txBody>
      </p:sp>
    </p:spTree>
    <p:extLst>
      <p:ext uri="{BB962C8B-B14F-4D97-AF65-F5344CB8AC3E}">
        <p14:creationId xmlns:p14="http://schemas.microsoft.com/office/powerpoint/2010/main" val="3439599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796" y="175689"/>
            <a:ext cx="7024744" cy="1143000"/>
          </a:xfrm>
        </p:spPr>
        <p:txBody>
          <a:bodyPr/>
          <a:lstStyle/>
          <a:p>
            <a:r>
              <a:rPr lang="en-US" dirty="0" smtClean="0"/>
              <a:t>Kidney Function</a:t>
            </a:r>
            <a:endParaRPr lang="en-US" dirty="0"/>
          </a:p>
        </p:txBody>
      </p:sp>
      <p:sp>
        <p:nvSpPr>
          <p:cNvPr id="3" name="Content Placeholder 2"/>
          <p:cNvSpPr>
            <a:spLocks noGrp="1"/>
          </p:cNvSpPr>
          <p:nvPr>
            <p:ph idx="1"/>
          </p:nvPr>
        </p:nvSpPr>
        <p:spPr>
          <a:xfrm>
            <a:off x="689796" y="1494976"/>
            <a:ext cx="4631811" cy="4918952"/>
          </a:xfrm>
        </p:spPr>
        <p:txBody>
          <a:bodyPr>
            <a:normAutofit/>
          </a:bodyPr>
          <a:lstStyle/>
          <a:p>
            <a:r>
              <a:rPr lang="en-US" dirty="0" smtClean="0"/>
              <a:t>Kidneys:</a:t>
            </a:r>
          </a:p>
          <a:p>
            <a:pPr lvl="1"/>
            <a:r>
              <a:rPr lang="en-US" dirty="0" smtClean="0"/>
              <a:t>Remove waste</a:t>
            </a:r>
          </a:p>
          <a:p>
            <a:pPr lvl="1"/>
            <a:r>
              <a:rPr lang="en-US" dirty="0" smtClean="0"/>
              <a:t>Remove drugs from the body</a:t>
            </a:r>
          </a:p>
          <a:p>
            <a:pPr lvl="1"/>
            <a:r>
              <a:rPr lang="en-US" dirty="0" smtClean="0"/>
              <a:t>Regulate body fluids</a:t>
            </a:r>
          </a:p>
          <a:p>
            <a:pPr lvl="1"/>
            <a:r>
              <a:rPr lang="en-US" dirty="0" smtClean="0"/>
              <a:t>Release hormones that regulate blood pressure</a:t>
            </a:r>
          </a:p>
          <a:p>
            <a:pPr lvl="1"/>
            <a:r>
              <a:rPr lang="en-US" dirty="0" smtClean="0"/>
              <a:t>Produce active vitamin D that promotes strong, healthy bone growth</a:t>
            </a:r>
          </a:p>
          <a:p>
            <a:pPr lvl="1"/>
            <a:r>
              <a:rPr lang="en-US" dirty="0" smtClean="0"/>
              <a:t>Controls production of red blood cells</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770" b="99115" l="667" r="100000"/>
                    </a14:imgEffect>
                  </a14:imgLayer>
                </a14:imgProps>
              </a:ext>
            </a:extLst>
          </a:blip>
          <a:stretch>
            <a:fillRect/>
          </a:stretch>
        </p:blipFill>
        <p:spPr>
          <a:xfrm rot="1015696">
            <a:off x="4781041" y="1639724"/>
            <a:ext cx="3798156" cy="2861278"/>
          </a:xfrm>
          <a:prstGeom prst="rect">
            <a:avLst/>
          </a:prstGeom>
        </p:spPr>
      </p:pic>
    </p:spTree>
    <p:extLst>
      <p:ext uri="{BB962C8B-B14F-4D97-AF65-F5344CB8AC3E}">
        <p14:creationId xmlns:p14="http://schemas.microsoft.com/office/powerpoint/2010/main" val="1730040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456164"/>
            <a:ext cx="7024744" cy="1143000"/>
          </a:xfrm>
        </p:spPr>
        <p:txBody>
          <a:bodyPr/>
          <a:lstStyle/>
          <a:p>
            <a:r>
              <a:rPr lang="en-US" dirty="0"/>
              <a:t>What is Kidney Disease?</a:t>
            </a:r>
          </a:p>
        </p:txBody>
      </p:sp>
      <p:sp>
        <p:nvSpPr>
          <p:cNvPr id="3" name="Content Placeholder 2"/>
          <p:cNvSpPr>
            <a:spLocks noGrp="1"/>
          </p:cNvSpPr>
          <p:nvPr>
            <p:ph idx="1"/>
          </p:nvPr>
        </p:nvSpPr>
        <p:spPr>
          <a:xfrm>
            <a:off x="914873" y="1599164"/>
            <a:ext cx="7413201" cy="4686164"/>
          </a:xfrm>
        </p:spPr>
        <p:txBody>
          <a:bodyPr>
            <a:normAutofit/>
          </a:bodyPr>
          <a:lstStyle/>
          <a:p>
            <a:r>
              <a:rPr lang="en-US" dirty="0" smtClean="0"/>
              <a:t>Kidney disease is a progressive </a:t>
            </a:r>
            <a:r>
              <a:rPr lang="en-US" dirty="0"/>
              <a:t>loss in renal function over a period of months or </a:t>
            </a:r>
            <a:r>
              <a:rPr lang="en-US" dirty="0" smtClean="0"/>
              <a:t>years.</a:t>
            </a:r>
          </a:p>
          <a:p>
            <a:pPr marL="68580" indent="0">
              <a:buNone/>
            </a:pPr>
            <a:endParaRPr lang="en-US" dirty="0" smtClean="0"/>
          </a:p>
          <a:p>
            <a:r>
              <a:rPr lang="en-US" dirty="0"/>
              <a:t>Chronic kidney disease may be caused by </a:t>
            </a:r>
            <a:r>
              <a:rPr lang="en-US" b="1" dirty="0"/>
              <a:t>diabetes</a:t>
            </a:r>
            <a:r>
              <a:rPr lang="en-US" dirty="0"/>
              <a:t>, </a:t>
            </a:r>
            <a:r>
              <a:rPr lang="en-US" b="1" dirty="0"/>
              <a:t>high blood pressure</a:t>
            </a:r>
            <a:r>
              <a:rPr lang="en-US" dirty="0"/>
              <a:t> and other disorders along with </a:t>
            </a:r>
            <a:r>
              <a:rPr lang="en-US" b="1" dirty="0"/>
              <a:t>accidents</a:t>
            </a:r>
            <a:r>
              <a:rPr lang="en-US" dirty="0"/>
              <a:t>. </a:t>
            </a:r>
            <a:endParaRPr lang="en-US" dirty="0" smtClean="0"/>
          </a:p>
          <a:p>
            <a:endParaRPr lang="en-US" dirty="0"/>
          </a:p>
          <a:p>
            <a:r>
              <a:rPr lang="en-US" dirty="0"/>
              <a:t>When Kidney disease progresses, it may eventually lead to </a:t>
            </a:r>
            <a:r>
              <a:rPr lang="en-US" b="1" dirty="0"/>
              <a:t>kidney failure</a:t>
            </a:r>
            <a:r>
              <a:rPr lang="en-US" dirty="0"/>
              <a:t>, which requires dialysis or a kidney transplant to maintain life.</a:t>
            </a:r>
          </a:p>
        </p:txBody>
      </p:sp>
    </p:spTree>
    <p:extLst>
      <p:ext uri="{BB962C8B-B14F-4D97-AF65-F5344CB8AC3E}">
        <p14:creationId xmlns:p14="http://schemas.microsoft.com/office/powerpoint/2010/main" val="1953818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69" y="198964"/>
            <a:ext cx="7024744" cy="1143000"/>
          </a:xfrm>
        </p:spPr>
        <p:txBody>
          <a:bodyPr/>
          <a:lstStyle/>
          <a:p>
            <a:r>
              <a:rPr lang="en-US" dirty="0" smtClean="0"/>
              <a:t>Nutrient Guidelines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4704812"/>
              </p:ext>
            </p:extLst>
          </p:nvPr>
        </p:nvGraphicFramePr>
        <p:xfrm>
          <a:off x="1139450" y="1415563"/>
          <a:ext cx="6777036" cy="3698240"/>
        </p:xfrm>
        <a:graphic>
          <a:graphicData uri="http://schemas.openxmlformats.org/drawingml/2006/table">
            <a:tbl>
              <a:tblPr firstRow="1" bandRow="1">
                <a:tableStyleId>{10A1B5D5-9B99-4C35-A422-299274C87663}</a:tableStyleId>
              </a:tblPr>
              <a:tblGrid>
                <a:gridCol w="2259012"/>
                <a:gridCol w="2259012"/>
                <a:gridCol w="2259012"/>
              </a:tblGrid>
              <a:tr h="370840">
                <a:tc>
                  <a:txBody>
                    <a:bodyPr/>
                    <a:lstStyle/>
                    <a:p>
                      <a:pPr fontAlgn="t"/>
                      <a:r>
                        <a:rPr lang="en-US" dirty="0">
                          <a:effectLst/>
                        </a:rPr>
                        <a:t> </a:t>
                      </a:r>
                    </a:p>
                  </a:txBody>
                  <a:tcPr marL="127000" marR="127000" marT="127000" marB="127000"/>
                </a:tc>
                <a:tc>
                  <a:txBody>
                    <a:bodyPr/>
                    <a:lstStyle/>
                    <a:p>
                      <a:pPr algn="r" rtl="0" fontAlgn="t">
                        <a:spcBef>
                          <a:spcPts val="0"/>
                        </a:spcBef>
                        <a:spcAft>
                          <a:spcPts val="0"/>
                        </a:spcAft>
                      </a:pPr>
                      <a:r>
                        <a:rPr lang="en-US" u="none" strike="noStrike" dirty="0">
                          <a:effectLst/>
                        </a:rPr>
                        <a:t>Totals for the Day</a:t>
                      </a:r>
                      <a:endParaRPr lang="en-US" dirty="0">
                        <a:effectLst/>
                      </a:endParaRPr>
                    </a:p>
                  </a:txBody>
                  <a:tcPr marL="127000" marR="127000" marT="127000" marB="127000"/>
                </a:tc>
                <a:tc>
                  <a:txBody>
                    <a:bodyPr/>
                    <a:lstStyle/>
                    <a:p>
                      <a:pPr algn="r" rtl="0" fontAlgn="t">
                        <a:spcBef>
                          <a:spcPts val="0"/>
                        </a:spcBef>
                        <a:spcAft>
                          <a:spcPts val="0"/>
                        </a:spcAft>
                      </a:pPr>
                      <a:r>
                        <a:rPr lang="en-US" u="none" strike="noStrike" dirty="0">
                          <a:effectLst/>
                        </a:rPr>
                        <a:t>Per Meal/Snack</a:t>
                      </a:r>
                      <a:endParaRPr lang="en-US" dirty="0">
                        <a:effectLst/>
                      </a:endParaRPr>
                    </a:p>
                  </a:txBody>
                  <a:tcPr marL="127000" marR="127000" marT="127000" marB="127000"/>
                </a:tc>
              </a:tr>
              <a:tr h="370840">
                <a:tc>
                  <a:txBody>
                    <a:bodyPr/>
                    <a:lstStyle/>
                    <a:p>
                      <a:pPr rtl="0" fontAlgn="t">
                        <a:spcBef>
                          <a:spcPts val="0"/>
                        </a:spcBef>
                        <a:spcAft>
                          <a:spcPts val="0"/>
                        </a:spcAft>
                      </a:pPr>
                      <a:r>
                        <a:rPr lang="en-US" u="none" strike="noStrike">
                          <a:effectLst/>
                        </a:rPr>
                        <a:t>kCal</a:t>
                      </a:r>
                      <a:endParaRPr lang="en-US">
                        <a:effectLst/>
                      </a:endParaRPr>
                    </a:p>
                  </a:txBody>
                  <a:tcPr marL="127000" marR="127000" marT="127000" marB="127000"/>
                </a:tc>
                <a:tc>
                  <a:txBody>
                    <a:bodyPr/>
                    <a:lstStyle/>
                    <a:p>
                      <a:pPr algn="r" rtl="0" fontAlgn="t">
                        <a:spcBef>
                          <a:spcPts val="0"/>
                        </a:spcBef>
                        <a:spcAft>
                          <a:spcPts val="0"/>
                        </a:spcAft>
                      </a:pPr>
                      <a:r>
                        <a:rPr lang="en-US" u="none" strike="noStrike">
                          <a:effectLst/>
                        </a:rPr>
                        <a:t>2000</a:t>
                      </a:r>
                      <a:endParaRPr lang="en-US">
                        <a:effectLst/>
                      </a:endParaRPr>
                    </a:p>
                  </a:txBody>
                  <a:tcPr marL="127000" marR="127000" marT="127000" marB="127000"/>
                </a:tc>
                <a:tc>
                  <a:txBody>
                    <a:bodyPr/>
                    <a:lstStyle/>
                    <a:p>
                      <a:pPr algn="r" rtl="0" fontAlgn="t">
                        <a:spcBef>
                          <a:spcPts val="0"/>
                        </a:spcBef>
                        <a:spcAft>
                          <a:spcPts val="0"/>
                        </a:spcAft>
                      </a:pPr>
                      <a:r>
                        <a:rPr lang="en-US" u="none" strike="noStrike" dirty="0">
                          <a:effectLst/>
                        </a:rPr>
                        <a:t>400</a:t>
                      </a:r>
                      <a:endParaRPr lang="en-US" dirty="0">
                        <a:effectLst/>
                      </a:endParaRPr>
                    </a:p>
                  </a:txBody>
                  <a:tcPr marL="127000" marR="127000" marT="127000" marB="127000"/>
                </a:tc>
              </a:tr>
              <a:tr h="370840">
                <a:tc>
                  <a:txBody>
                    <a:bodyPr/>
                    <a:lstStyle/>
                    <a:p>
                      <a:pPr rtl="0" fontAlgn="t">
                        <a:spcBef>
                          <a:spcPts val="0"/>
                        </a:spcBef>
                        <a:spcAft>
                          <a:spcPts val="0"/>
                        </a:spcAft>
                      </a:pPr>
                      <a:r>
                        <a:rPr lang="de-DE" u="none" strike="noStrike">
                          <a:effectLst/>
                        </a:rPr>
                        <a:t>Protein (.6-.8/kg)</a:t>
                      </a:r>
                      <a:endParaRPr lang="de-DE">
                        <a:effectLst/>
                      </a:endParaRPr>
                    </a:p>
                  </a:txBody>
                  <a:tcPr marL="127000" marR="127000" marT="127000" marB="127000"/>
                </a:tc>
                <a:tc>
                  <a:txBody>
                    <a:bodyPr/>
                    <a:lstStyle/>
                    <a:p>
                      <a:pPr algn="r" rtl="0" fontAlgn="t">
                        <a:spcBef>
                          <a:spcPts val="0"/>
                        </a:spcBef>
                        <a:spcAft>
                          <a:spcPts val="0"/>
                        </a:spcAft>
                      </a:pPr>
                      <a:r>
                        <a:rPr lang="en-US" u="none" strike="noStrike">
                          <a:effectLst/>
                        </a:rPr>
                        <a:t>58.6-78.2 g</a:t>
                      </a:r>
                      <a:endParaRPr lang="en-US">
                        <a:effectLst/>
                      </a:endParaRPr>
                    </a:p>
                  </a:txBody>
                  <a:tcPr marL="127000" marR="127000" marT="127000" marB="127000"/>
                </a:tc>
                <a:tc>
                  <a:txBody>
                    <a:bodyPr/>
                    <a:lstStyle/>
                    <a:p>
                      <a:pPr algn="r" rtl="0" fontAlgn="t">
                        <a:spcBef>
                          <a:spcPts val="0"/>
                        </a:spcBef>
                        <a:spcAft>
                          <a:spcPts val="0"/>
                        </a:spcAft>
                      </a:pPr>
                      <a:r>
                        <a:rPr lang="en-US" u="none" strike="noStrike">
                          <a:effectLst/>
                        </a:rPr>
                        <a:t>11.6-15.6 g</a:t>
                      </a:r>
                      <a:endParaRPr lang="en-US">
                        <a:effectLst/>
                      </a:endParaRPr>
                    </a:p>
                  </a:txBody>
                  <a:tcPr marL="127000" marR="127000" marT="127000" marB="127000"/>
                </a:tc>
              </a:tr>
              <a:tr h="370840">
                <a:tc>
                  <a:txBody>
                    <a:bodyPr/>
                    <a:lstStyle/>
                    <a:p>
                      <a:pPr rtl="0" fontAlgn="t">
                        <a:spcBef>
                          <a:spcPts val="0"/>
                        </a:spcBef>
                        <a:spcAft>
                          <a:spcPts val="0"/>
                        </a:spcAft>
                      </a:pPr>
                      <a:r>
                        <a:rPr lang="en-US" u="none" strike="noStrike">
                          <a:effectLst/>
                        </a:rPr>
                        <a:t>Sodium</a:t>
                      </a:r>
                      <a:endParaRPr lang="en-US">
                        <a:effectLst/>
                      </a:endParaRPr>
                    </a:p>
                  </a:txBody>
                  <a:tcPr marL="127000" marR="127000" marT="127000" marB="127000"/>
                </a:tc>
                <a:tc>
                  <a:txBody>
                    <a:bodyPr/>
                    <a:lstStyle/>
                    <a:p>
                      <a:pPr algn="r" rtl="0" fontAlgn="t">
                        <a:spcBef>
                          <a:spcPts val="0"/>
                        </a:spcBef>
                        <a:spcAft>
                          <a:spcPts val="0"/>
                        </a:spcAft>
                      </a:pPr>
                      <a:r>
                        <a:rPr lang="en-US" u="none" strike="noStrike">
                          <a:effectLst/>
                        </a:rPr>
                        <a:t>2000 mg</a:t>
                      </a:r>
                      <a:endParaRPr lang="en-US">
                        <a:effectLst/>
                      </a:endParaRPr>
                    </a:p>
                  </a:txBody>
                  <a:tcPr marL="127000" marR="127000" marT="127000" marB="127000"/>
                </a:tc>
                <a:tc>
                  <a:txBody>
                    <a:bodyPr/>
                    <a:lstStyle/>
                    <a:p>
                      <a:pPr algn="r" rtl="0" fontAlgn="t">
                        <a:spcBef>
                          <a:spcPts val="0"/>
                        </a:spcBef>
                        <a:spcAft>
                          <a:spcPts val="0"/>
                        </a:spcAft>
                      </a:pPr>
                      <a:r>
                        <a:rPr lang="en-US" u="none" strike="noStrike">
                          <a:effectLst/>
                        </a:rPr>
                        <a:t>200-400 mg</a:t>
                      </a:r>
                      <a:endParaRPr lang="en-US">
                        <a:effectLst/>
                      </a:endParaRPr>
                    </a:p>
                  </a:txBody>
                  <a:tcPr marL="127000" marR="127000" marT="127000" marB="127000"/>
                </a:tc>
              </a:tr>
              <a:tr h="370840">
                <a:tc>
                  <a:txBody>
                    <a:bodyPr/>
                    <a:lstStyle/>
                    <a:p>
                      <a:pPr rtl="0" fontAlgn="t">
                        <a:spcBef>
                          <a:spcPts val="0"/>
                        </a:spcBef>
                        <a:spcAft>
                          <a:spcPts val="0"/>
                        </a:spcAft>
                      </a:pPr>
                      <a:r>
                        <a:rPr lang="en-US" u="none" strike="noStrike">
                          <a:effectLst/>
                        </a:rPr>
                        <a:t>Potassium</a:t>
                      </a:r>
                      <a:endParaRPr lang="en-US">
                        <a:effectLst/>
                      </a:endParaRPr>
                    </a:p>
                  </a:txBody>
                  <a:tcPr marL="127000" marR="127000" marT="127000" marB="127000"/>
                </a:tc>
                <a:tc>
                  <a:txBody>
                    <a:bodyPr/>
                    <a:lstStyle/>
                    <a:p>
                      <a:pPr algn="r" rtl="0" fontAlgn="t">
                        <a:spcBef>
                          <a:spcPts val="0"/>
                        </a:spcBef>
                        <a:spcAft>
                          <a:spcPts val="0"/>
                        </a:spcAft>
                      </a:pPr>
                      <a:r>
                        <a:rPr lang="en-US" u="none" strike="noStrike">
                          <a:effectLst/>
                        </a:rPr>
                        <a:t>2000-3000 mg</a:t>
                      </a:r>
                      <a:endParaRPr lang="en-US">
                        <a:effectLst/>
                      </a:endParaRPr>
                    </a:p>
                  </a:txBody>
                  <a:tcPr marL="127000" marR="127000" marT="127000" marB="127000"/>
                </a:tc>
                <a:tc>
                  <a:txBody>
                    <a:bodyPr/>
                    <a:lstStyle/>
                    <a:p>
                      <a:pPr algn="r" rtl="0" fontAlgn="t">
                        <a:spcBef>
                          <a:spcPts val="0"/>
                        </a:spcBef>
                        <a:spcAft>
                          <a:spcPts val="0"/>
                        </a:spcAft>
                      </a:pPr>
                      <a:r>
                        <a:rPr lang="en-US" u="sng" dirty="0">
                          <a:effectLst/>
                        </a:rPr>
                        <a:t>&lt;</a:t>
                      </a:r>
                      <a:r>
                        <a:rPr lang="en-US" u="none" strike="noStrike" dirty="0">
                          <a:effectLst/>
                        </a:rPr>
                        <a:t> 400 mg</a:t>
                      </a:r>
                      <a:endParaRPr lang="en-US" dirty="0">
                        <a:effectLst/>
                      </a:endParaRPr>
                    </a:p>
                  </a:txBody>
                  <a:tcPr marL="127000" marR="127000" marT="127000" marB="127000"/>
                </a:tc>
              </a:tr>
              <a:tr h="370840">
                <a:tc>
                  <a:txBody>
                    <a:bodyPr/>
                    <a:lstStyle/>
                    <a:p>
                      <a:pPr rtl="0" fontAlgn="t">
                        <a:spcBef>
                          <a:spcPts val="0"/>
                        </a:spcBef>
                        <a:spcAft>
                          <a:spcPts val="0"/>
                        </a:spcAft>
                      </a:pPr>
                      <a:r>
                        <a:rPr lang="en-US" u="none" strike="noStrike">
                          <a:effectLst/>
                        </a:rPr>
                        <a:t>Phosphorous</a:t>
                      </a:r>
                      <a:endParaRPr lang="en-US">
                        <a:effectLst/>
                      </a:endParaRPr>
                    </a:p>
                  </a:txBody>
                  <a:tcPr marL="127000" marR="127000" marT="127000" marB="127000"/>
                </a:tc>
                <a:tc>
                  <a:txBody>
                    <a:bodyPr/>
                    <a:lstStyle/>
                    <a:p>
                      <a:pPr algn="r" rtl="0" fontAlgn="t">
                        <a:spcBef>
                          <a:spcPts val="0"/>
                        </a:spcBef>
                        <a:spcAft>
                          <a:spcPts val="0"/>
                        </a:spcAft>
                      </a:pPr>
                      <a:r>
                        <a:rPr lang="en-US" u="none" strike="noStrike">
                          <a:effectLst/>
                        </a:rPr>
                        <a:t>800-1200 mg</a:t>
                      </a:r>
                      <a:endParaRPr lang="en-US">
                        <a:effectLst/>
                      </a:endParaRPr>
                    </a:p>
                  </a:txBody>
                  <a:tcPr marL="127000" marR="127000" marT="127000" marB="127000"/>
                </a:tc>
                <a:tc>
                  <a:txBody>
                    <a:bodyPr/>
                    <a:lstStyle/>
                    <a:p>
                      <a:pPr algn="r" rtl="0" fontAlgn="t">
                        <a:spcBef>
                          <a:spcPts val="0"/>
                        </a:spcBef>
                        <a:spcAft>
                          <a:spcPts val="0"/>
                        </a:spcAft>
                      </a:pPr>
                      <a:r>
                        <a:rPr lang="en-US" u="none" strike="noStrike">
                          <a:effectLst/>
                        </a:rPr>
                        <a:t>160-240 mg</a:t>
                      </a:r>
                      <a:endParaRPr lang="en-US">
                        <a:effectLst/>
                      </a:endParaRPr>
                    </a:p>
                  </a:txBody>
                  <a:tcPr marL="127000" marR="127000" marT="127000" marB="127000"/>
                </a:tc>
              </a:tr>
              <a:tr h="370840">
                <a:tc>
                  <a:txBody>
                    <a:bodyPr/>
                    <a:lstStyle/>
                    <a:p>
                      <a:pPr rtl="0" fontAlgn="t">
                        <a:spcBef>
                          <a:spcPts val="0"/>
                        </a:spcBef>
                        <a:spcAft>
                          <a:spcPts val="0"/>
                        </a:spcAft>
                      </a:pPr>
                      <a:r>
                        <a:rPr lang="en-US" u="none" strike="noStrike">
                          <a:effectLst/>
                        </a:rPr>
                        <a:t>Calcium</a:t>
                      </a:r>
                      <a:endParaRPr lang="en-US">
                        <a:effectLst/>
                      </a:endParaRPr>
                    </a:p>
                  </a:txBody>
                  <a:tcPr marL="127000" marR="127000" marT="127000" marB="127000"/>
                </a:tc>
                <a:tc>
                  <a:txBody>
                    <a:bodyPr/>
                    <a:lstStyle/>
                    <a:p>
                      <a:pPr algn="r" rtl="0" fontAlgn="t">
                        <a:spcBef>
                          <a:spcPts val="0"/>
                        </a:spcBef>
                        <a:spcAft>
                          <a:spcPts val="0"/>
                        </a:spcAft>
                      </a:pPr>
                      <a:r>
                        <a:rPr lang="en-US" u="none" strike="noStrike">
                          <a:effectLst/>
                        </a:rPr>
                        <a:t>1200 mg</a:t>
                      </a:r>
                      <a:endParaRPr lang="en-US">
                        <a:effectLst/>
                      </a:endParaRPr>
                    </a:p>
                  </a:txBody>
                  <a:tcPr marL="127000" marR="127000" marT="127000" marB="127000"/>
                </a:tc>
                <a:tc>
                  <a:txBody>
                    <a:bodyPr/>
                    <a:lstStyle/>
                    <a:p>
                      <a:pPr algn="r" rtl="0" fontAlgn="t">
                        <a:spcBef>
                          <a:spcPts val="0"/>
                        </a:spcBef>
                        <a:spcAft>
                          <a:spcPts val="0"/>
                        </a:spcAft>
                      </a:pPr>
                      <a:r>
                        <a:rPr lang="en-US" u="none" strike="noStrike" dirty="0">
                          <a:effectLst/>
                        </a:rPr>
                        <a:t>240 mg</a:t>
                      </a:r>
                      <a:endParaRPr lang="en-US" dirty="0">
                        <a:effectLst/>
                      </a:endParaRPr>
                    </a:p>
                  </a:txBody>
                  <a:tcPr marL="127000" marR="127000" marT="127000" marB="127000"/>
                </a:tc>
              </a:tr>
            </a:tbl>
          </a:graphicData>
        </a:graphic>
      </p:graphicFrame>
      <p:sp>
        <p:nvSpPr>
          <p:cNvPr id="5" name="TextBox 4"/>
          <p:cNvSpPr txBox="1"/>
          <p:nvPr/>
        </p:nvSpPr>
        <p:spPr>
          <a:xfrm>
            <a:off x="737520" y="5256528"/>
            <a:ext cx="7622710" cy="1107996"/>
          </a:xfrm>
          <a:prstGeom prst="rect">
            <a:avLst/>
          </a:prstGeom>
          <a:noFill/>
        </p:spPr>
        <p:txBody>
          <a:bodyPr wrap="square" rtlCol="0">
            <a:spAutoFit/>
          </a:bodyPr>
          <a:lstStyle/>
          <a:p>
            <a:pPr algn="ctr"/>
            <a:r>
              <a:rPr lang="en-US" sz="2200" dirty="0" smtClean="0"/>
              <a:t>CKD patients much be aware of their </a:t>
            </a:r>
            <a:r>
              <a:rPr lang="en-US" sz="2200" b="1" dirty="0" smtClean="0"/>
              <a:t>potassium</a:t>
            </a:r>
            <a:r>
              <a:rPr lang="en-US" sz="2200" dirty="0" smtClean="0"/>
              <a:t>, </a:t>
            </a:r>
            <a:r>
              <a:rPr lang="en-US" sz="2200" b="1" dirty="0" smtClean="0"/>
              <a:t>sodium</a:t>
            </a:r>
            <a:r>
              <a:rPr lang="en-US" sz="2200" dirty="0" smtClean="0"/>
              <a:t>, </a:t>
            </a:r>
            <a:r>
              <a:rPr lang="en-US" sz="2200" b="1" dirty="0" smtClean="0"/>
              <a:t>phosphorus</a:t>
            </a:r>
            <a:r>
              <a:rPr lang="en-US" sz="2200" dirty="0" smtClean="0"/>
              <a:t>, </a:t>
            </a:r>
            <a:r>
              <a:rPr lang="en-US" sz="2200" b="1" dirty="0" smtClean="0"/>
              <a:t>calcium</a:t>
            </a:r>
            <a:r>
              <a:rPr lang="en-US" sz="2200" dirty="0" smtClean="0"/>
              <a:t>, </a:t>
            </a:r>
            <a:r>
              <a:rPr lang="en-US" sz="2200" b="1" dirty="0" smtClean="0"/>
              <a:t>fluids</a:t>
            </a:r>
            <a:r>
              <a:rPr lang="en-US" sz="2200" dirty="0" smtClean="0"/>
              <a:t>, and </a:t>
            </a:r>
            <a:r>
              <a:rPr lang="en-US" sz="2200" b="1" dirty="0" smtClean="0"/>
              <a:t>protein</a:t>
            </a:r>
            <a:r>
              <a:rPr lang="en-US" sz="2200" dirty="0" smtClean="0"/>
              <a:t> levels and intake.</a:t>
            </a:r>
            <a:endParaRPr lang="en-US" sz="2200" dirty="0"/>
          </a:p>
        </p:txBody>
      </p:sp>
    </p:spTree>
    <p:extLst>
      <p:ext uri="{BB962C8B-B14F-4D97-AF65-F5344CB8AC3E}">
        <p14:creationId xmlns:p14="http://schemas.microsoft.com/office/powerpoint/2010/main" val="282822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476" y="79239"/>
            <a:ext cx="7024744" cy="1143000"/>
          </a:xfrm>
        </p:spPr>
        <p:txBody>
          <a:bodyPr/>
          <a:lstStyle/>
          <a:p>
            <a:r>
              <a:rPr lang="en-US" dirty="0" smtClean="0"/>
              <a:t>Sodium</a:t>
            </a:r>
            <a:endParaRPr lang="en-US" dirty="0"/>
          </a:p>
        </p:txBody>
      </p:sp>
      <p:sp>
        <p:nvSpPr>
          <p:cNvPr id="3" name="Content Placeholder 2"/>
          <p:cNvSpPr>
            <a:spLocks noGrp="1"/>
          </p:cNvSpPr>
          <p:nvPr>
            <p:ph sz="quarter" idx="13"/>
          </p:nvPr>
        </p:nvSpPr>
        <p:spPr>
          <a:xfrm>
            <a:off x="594862" y="1430676"/>
            <a:ext cx="4356966" cy="4790352"/>
          </a:xfrm>
        </p:spPr>
        <p:txBody>
          <a:bodyPr>
            <a:normAutofit fontScale="92500" lnSpcReduction="10000"/>
          </a:bodyPr>
          <a:lstStyle/>
          <a:p>
            <a:r>
              <a:rPr lang="en-US" dirty="0"/>
              <a:t>When your kidneys are not healthy, extra sodium and fluid build up in your body. </a:t>
            </a:r>
            <a:endParaRPr lang="en-US" dirty="0" smtClean="0"/>
          </a:p>
          <a:p>
            <a:pPr marL="68580" indent="0">
              <a:buNone/>
            </a:pPr>
            <a:endParaRPr lang="en-US" dirty="0" smtClean="0"/>
          </a:p>
          <a:p>
            <a:r>
              <a:rPr lang="en-US" dirty="0" smtClean="0"/>
              <a:t>This </a:t>
            </a:r>
            <a:r>
              <a:rPr lang="en-US" dirty="0"/>
              <a:t>can </a:t>
            </a:r>
            <a:r>
              <a:rPr lang="en-US" dirty="0" smtClean="0"/>
              <a:t>cause:</a:t>
            </a:r>
          </a:p>
          <a:p>
            <a:pPr lvl="1"/>
            <a:r>
              <a:rPr lang="en-US" dirty="0" smtClean="0"/>
              <a:t> </a:t>
            </a:r>
            <a:r>
              <a:rPr lang="en-US" dirty="0"/>
              <a:t>swollen ankles, </a:t>
            </a:r>
          </a:p>
          <a:p>
            <a:pPr lvl="1"/>
            <a:r>
              <a:rPr lang="en-US" dirty="0" smtClean="0"/>
              <a:t>puffiness</a:t>
            </a:r>
            <a:r>
              <a:rPr lang="en-US" dirty="0"/>
              <a:t>, a </a:t>
            </a:r>
            <a:endParaRPr lang="en-US" dirty="0" smtClean="0"/>
          </a:p>
          <a:p>
            <a:pPr lvl="1"/>
            <a:r>
              <a:rPr lang="en-US" dirty="0" smtClean="0"/>
              <a:t>rise </a:t>
            </a:r>
            <a:r>
              <a:rPr lang="en-US" dirty="0"/>
              <a:t>in blood </a:t>
            </a:r>
            <a:r>
              <a:rPr lang="en-US" dirty="0" smtClean="0"/>
              <a:t>pressure </a:t>
            </a:r>
          </a:p>
          <a:p>
            <a:pPr lvl="1"/>
            <a:r>
              <a:rPr lang="en-US" dirty="0" smtClean="0"/>
              <a:t>shortness </a:t>
            </a:r>
            <a:r>
              <a:rPr lang="en-US" dirty="0"/>
              <a:t>of </a:t>
            </a:r>
            <a:r>
              <a:rPr lang="en-US" dirty="0" smtClean="0"/>
              <a:t>breath</a:t>
            </a:r>
          </a:p>
          <a:p>
            <a:pPr lvl="1"/>
            <a:r>
              <a:rPr lang="en-US" dirty="0" smtClean="0"/>
              <a:t>fluid </a:t>
            </a:r>
            <a:r>
              <a:rPr lang="en-US" dirty="0"/>
              <a:t>around your heart and </a:t>
            </a:r>
            <a:r>
              <a:rPr lang="en-US" dirty="0" smtClean="0"/>
              <a:t>lungs. See the following table for suggestions on how to reduce sodium in your diet.</a:t>
            </a:r>
          </a:p>
          <a:p>
            <a:endParaRPr lang="en-US" dirty="0"/>
          </a:p>
        </p:txBody>
      </p:sp>
      <p:pic>
        <p:nvPicPr>
          <p:cNvPr id="5" name="Picture 4"/>
          <p:cNvPicPr>
            <a:picLocks noChangeAspect="1"/>
          </p:cNvPicPr>
          <p:nvPr/>
        </p:nvPicPr>
        <p:blipFill rotWithShape="1">
          <a:blip r:embed="rId2"/>
          <a:srcRect r="49774" b="6045"/>
          <a:stretch/>
        </p:blipFill>
        <p:spPr>
          <a:xfrm rot="20570477">
            <a:off x="5273371" y="1149221"/>
            <a:ext cx="2743639" cy="4648451"/>
          </a:xfrm>
          <a:prstGeom prst="rect">
            <a:avLst/>
          </a:prstGeom>
        </p:spPr>
      </p:pic>
    </p:spTree>
    <p:extLst>
      <p:ext uri="{BB962C8B-B14F-4D97-AF65-F5344CB8AC3E}">
        <p14:creationId xmlns:p14="http://schemas.microsoft.com/office/powerpoint/2010/main" val="3746384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556" y="118589"/>
            <a:ext cx="7024744" cy="1143000"/>
          </a:xfrm>
        </p:spPr>
        <p:txBody>
          <a:bodyPr/>
          <a:lstStyle/>
          <a:p>
            <a:r>
              <a:rPr lang="en-US" dirty="0" smtClean="0"/>
              <a:t>Potassium</a:t>
            </a:r>
            <a:endParaRPr lang="en-US" dirty="0"/>
          </a:p>
        </p:txBody>
      </p:sp>
      <p:sp>
        <p:nvSpPr>
          <p:cNvPr id="5" name="Content Placeholder 4"/>
          <p:cNvSpPr>
            <a:spLocks noGrp="1"/>
          </p:cNvSpPr>
          <p:nvPr>
            <p:ph sz="quarter" idx="13"/>
          </p:nvPr>
        </p:nvSpPr>
        <p:spPr>
          <a:xfrm>
            <a:off x="427772" y="1261589"/>
            <a:ext cx="8093230" cy="4544851"/>
          </a:xfrm>
        </p:spPr>
        <p:txBody>
          <a:bodyPr>
            <a:normAutofit/>
          </a:bodyPr>
          <a:lstStyle/>
          <a:p>
            <a:r>
              <a:rPr lang="en-US" sz="2000" dirty="0"/>
              <a:t>Potassium is an important mineral in the blood that helps your muscles and heart work properly.  The amount of potassium the body can handle depends on the stage of kidney disease</a:t>
            </a:r>
            <a:r>
              <a:rPr lang="en-US" sz="2000" dirty="0" smtClean="0"/>
              <a:t>.</a:t>
            </a:r>
          </a:p>
          <a:p>
            <a:endParaRPr lang="en-US" dirty="0"/>
          </a:p>
          <a:p>
            <a:pPr marL="68580" indent="0">
              <a:buNone/>
            </a:pPr>
            <a:endParaRPr lang="en-US" dirty="0"/>
          </a:p>
          <a:p>
            <a:endParaRPr lang="en-US" dirty="0"/>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4188634200"/>
              </p:ext>
            </p:extLst>
          </p:nvPr>
        </p:nvGraphicFramePr>
        <p:xfrm>
          <a:off x="1061106" y="3156763"/>
          <a:ext cx="4154584" cy="1955088"/>
        </p:xfrm>
        <a:graphic>
          <a:graphicData uri="http://schemas.openxmlformats.org/drawingml/2006/table">
            <a:tbl>
              <a:tblPr firstRow="1" bandRow="1">
                <a:tableStyleId>{10A1B5D5-9B99-4C35-A422-299274C87663}</a:tableStyleId>
              </a:tblPr>
              <a:tblGrid>
                <a:gridCol w="3111816"/>
                <a:gridCol w="1042768"/>
              </a:tblGrid>
              <a:tr h="488772">
                <a:tc>
                  <a:txBody>
                    <a:bodyPr/>
                    <a:lstStyle/>
                    <a:p>
                      <a:r>
                        <a:rPr lang="en-US" dirty="0" smtClean="0"/>
                        <a:t>Blood Potassium Levels</a:t>
                      </a:r>
                      <a:endParaRPr lang="en-US" dirty="0"/>
                    </a:p>
                  </a:txBody>
                  <a:tcPr/>
                </a:tc>
                <a:tc>
                  <a:txBody>
                    <a:bodyPr/>
                    <a:lstStyle/>
                    <a:p>
                      <a:endParaRPr lang="en-US" dirty="0"/>
                    </a:p>
                  </a:txBody>
                  <a:tcPr/>
                </a:tc>
              </a:tr>
              <a:tr h="488772">
                <a:tc>
                  <a:txBody>
                    <a:bodyPr/>
                    <a:lstStyle/>
                    <a:p>
                      <a:r>
                        <a:rPr lang="en-US" dirty="0" smtClean="0"/>
                        <a:t>Safe Zone</a:t>
                      </a:r>
                      <a:endParaRPr lang="en-US" dirty="0"/>
                    </a:p>
                  </a:txBody>
                  <a:tcPr/>
                </a:tc>
                <a:tc>
                  <a:txBody>
                    <a:bodyPr/>
                    <a:lstStyle/>
                    <a:p>
                      <a:r>
                        <a:rPr lang="en-US" dirty="0" smtClean="0"/>
                        <a:t>3.5-5.0</a:t>
                      </a:r>
                      <a:endParaRPr lang="en-US" dirty="0"/>
                    </a:p>
                  </a:txBody>
                  <a:tcPr/>
                </a:tc>
              </a:tr>
              <a:tr h="488772">
                <a:tc>
                  <a:txBody>
                    <a:bodyPr/>
                    <a:lstStyle/>
                    <a:p>
                      <a:r>
                        <a:rPr lang="en-US" dirty="0" smtClean="0"/>
                        <a:t>Caution</a:t>
                      </a:r>
                      <a:r>
                        <a:rPr lang="en-US" baseline="0" dirty="0" smtClean="0"/>
                        <a:t> Zone</a:t>
                      </a:r>
                      <a:endParaRPr lang="en-US" dirty="0"/>
                    </a:p>
                  </a:txBody>
                  <a:tcPr/>
                </a:tc>
                <a:tc>
                  <a:txBody>
                    <a:bodyPr/>
                    <a:lstStyle/>
                    <a:p>
                      <a:r>
                        <a:rPr lang="en-US" dirty="0" smtClean="0"/>
                        <a:t>5.1-6.0</a:t>
                      </a:r>
                      <a:endParaRPr lang="en-US" dirty="0"/>
                    </a:p>
                  </a:txBody>
                  <a:tcPr/>
                </a:tc>
              </a:tr>
              <a:tr h="488772">
                <a:tc>
                  <a:txBody>
                    <a:bodyPr/>
                    <a:lstStyle/>
                    <a:p>
                      <a:r>
                        <a:rPr lang="en-US" dirty="0" smtClean="0"/>
                        <a:t>Danger Zone</a:t>
                      </a:r>
                      <a:endParaRPr lang="en-US" dirty="0"/>
                    </a:p>
                  </a:txBody>
                  <a:tcPr/>
                </a:tc>
                <a:tc>
                  <a:txBody>
                    <a:bodyPr/>
                    <a:lstStyle/>
                    <a:p>
                      <a:r>
                        <a:rPr lang="en-US" u="none" dirty="0" smtClean="0"/>
                        <a:t>&gt; 6.0</a:t>
                      </a:r>
                      <a:endParaRPr lang="en-US" u="none" dirty="0"/>
                    </a:p>
                  </a:txBody>
                  <a:tcPr/>
                </a:tc>
              </a:tr>
            </a:tbl>
          </a:graphicData>
        </a:graphic>
      </p:graphicFrame>
      <p:sp>
        <p:nvSpPr>
          <p:cNvPr id="8" name="TextBox 7"/>
          <p:cNvSpPr txBox="1"/>
          <p:nvPr/>
        </p:nvSpPr>
        <p:spPr>
          <a:xfrm>
            <a:off x="3681717" y="2432549"/>
            <a:ext cx="4951829" cy="3785652"/>
          </a:xfrm>
          <a:prstGeom prst="rect">
            <a:avLst/>
          </a:prstGeom>
          <a:noFill/>
        </p:spPr>
        <p:txBody>
          <a:bodyPr wrap="square" rtlCol="0">
            <a:spAutoFit/>
          </a:bodyPr>
          <a:lstStyle/>
          <a:p>
            <a:r>
              <a:rPr lang="en-US" sz="2400" dirty="0">
                <a:solidFill>
                  <a:schemeClr val="accent1"/>
                </a:solidFill>
                <a:latin typeface="+mj-lt"/>
                <a:ea typeface="+mj-ea"/>
                <a:cs typeface="+mj-cs"/>
              </a:rPr>
              <a:t>High Potassium Foods </a:t>
            </a:r>
            <a:r>
              <a:rPr lang="en-US" sz="2400" dirty="0" smtClean="0">
                <a:solidFill>
                  <a:schemeClr val="accent1"/>
                </a:solidFill>
                <a:latin typeface="+mj-lt"/>
                <a:ea typeface="+mj-ea"/>
                <a:cs typeface="+mj-cs"/>
              </a:rPr>
              <a:t>Include:</a:t>
            </a:r>
          </a:p>
          <a:p>
            <a:pPr marL="2114550" lvl="4" indent="-285750">
              <a:buFont typeface="Courier New"/>
              <a:buChar char="o"/>
            </a:pPr>
            <a:r>
              <a:rPr lang="en-US" dirty="0" smtClean="0"/>
              <a:t>Apricot</a:t>
            </a:r>
          </a:p>
          <a:p>
            <a:pPr marL="2114550" lvl="4" indent="-285750">
              <a:buFont typeface="Courier New"/>
              <a:buChar char="o"/>
            </a:pPr>
            <a:r>
              <a:rPr lang="en-US" dirty="0" smtClean="0"/>
              <a:t>Bran</a:t>
            </a:r>
            <a:r>
              <a:rPr lang="en-US" dirty="0"/>
              <a:t>/Bran </a:t>
            </a:r>
            <a:r>
              <a:rPr lang="en-US" dirty="0" smtClean="0"/>
              <a:t>products</a:t>
            </a:r>
          </a:p>
          <a:p>
            <a:pPr marL="2114550" lvl="4" indent="-285750">
              <a:buFont typeface="Courier New"/>
              <a:buChar char="o"/>
            </a:pPr>
            <a:r>
              <a:rPr lang="en-US" dirty="0" smtClean="0"/>
              <a:t>Avocado</a:t>
            </a:r>
            <a:endParaRPr lang="en-US" dirty="0"/>
          </a:p>
          <a:p>
            <a:pPr marL="2114550" lvl="4" indent="-285750">
              <a:buFont typeface="Courier New"/>
              <a:buChar char="o"/>
            </a:pPr>
            <a:r>
              <a:rPr lang="en-US" dirty="0" smtClean="0"/>
              <a:t>Artichoke</a:t>
            </a:r>
            <a:endParaRPr lang="en-US" dirty="0"/>
          </a:p>
          <a:p>
            <a:pPr marL="2114550" lvl="4" indent="-285750">
              <a:buFont typeface="Courier New"/>
              <a:buChar char="o"/>
            </a:pPr>
            <a:r>
              <a:rPr lang="en-US" dirty="0" smtClean="0"/>
              <a:t>Chocolate</a:t>
            </a:r>
            <a:endParaRPr lang="en-US" dirty="0"/>
          </a:p>
          <a:p>
            <a:pPr marL="2114550" lvl="4" indent="-285750">
              <a:buFont typeface="Courier New"/>
              <a:buChar char="o"/>
            </a:pPr>
            <a:r>
              <a:rPr lang="en-US" dirty="0" smtClean="0"/>
              <a:t>Banana</a:t>
            </a:r>
            <a:endParaRPr lang="en-US" dirty="0"/>
          </a:p>
          <a:p>
            <a:pPr marL="2114550" lvl="4" indent="-285750">
              <a:buFont typeface="Courier New"/>
              <a:buChar char="o"/>
            </a:pPr>
            <a:r>
              <a:rPr lang="en-US" dirty="0" smtClean="0"/>
              <a:t>Granola</a:t>
            </a:r>
            <a:endParaRPr lang="en-US" dirty="0"/>
          </a:p>
          <a:p>
            <a:pPr marL="2114550" lvl="4" indent="-285750">
              <a:buFont typeface="Courier New"/>
              <a:buChar char="o"/>
            </a:pPr>
            <a:r>
              <a:rPr lang="en-US" dirty="0" smtClean="0"/>
              <a:t>Cantaloupe</a:t>
            </a:r>
          </a:p>
          <a:p>
            <a:pPr marL="2114550" lvl="4" indent="-285750">
              <a:buFont typeface="Courier New"/>
              <a:buChar char="o"/>
            </a:pPr>
            <a:r>
              <a:rPr lang="en-US" dirty="0" smtClean="0"/>
              <a:t>Baked Beans</a:t>
            </a:r>
          </a:p>
          <a:p>
            <a:pPr marL="2114550" lvl="4" indent="-285750">
              <a:buFont typeface="Courier New"/>
              <a:buChar char="o"/>
            </a:pPr>
            <a:r>
              <a:rPr lang="en-US" dirty="0" smtClean="0"/>
              <a:t>Milk</a:t>
            </a:r>
            <a:endParaRPr lang="en-US" dirty="0"/>
          </a:p>
          <a:p>
            <a:pPr marL="2114550" lvl="4" indent="-285750">
              <a:buFont typeface="Courier New"/>
              <a:buChar char="o"/>
            </a:pPr>
            <a:r>
              <a:rPr lang="en-US" dirty="0" smtClean="0"/>
              <a:t>Dried </a:t>
            </a:r>
            <a:r>
              <a:rPr lang="en-US" dirty="0"/>
              <a:t>fruits</a:t>
            </a:r>
            <a:endParaRPr lang="en-US" dirty="0" smtClean="0">
              <a:effectLst/>
            </a:endParaRPr>
          </a:p>
          <a:p>
            <a:endParaRPr lang="en-US" b="1" dirty="0"/>
          </a:p>
        </p:txBody>
      </p:sp>
      <p:sp>
        <p:nvSpPr>
          <p:cNvPr id="9" name="TextBox 8"/>
          <p:cNvSpPr txBox="1"/>
          <p:nvPr/>
        </p:nvSpPr>
        <p:spPr>
          <a:xfrm>
            <a:off x="1061106" y="5295402"/>
            <a:ext cx="4154584" cy="923330"/>
          </a:xfrm>
          <a:prstGeom prst="rect">
            <a:avLst/>
          </a:prstGeom>
          <a:noFill/>
        </p:spPr>
        <p:txBody>
          <a:bodyPr wrap="square" rtlCol="0">
            <a:spAutoFit/>
          </a:bodyPr>
          <a:lstStyle/>
          <a:p>
            <a:pPr algn="ctr"/>
            <a:r>
              <a:rPr lang="en-US" dirty="0" smtClean="0"/>
              <a:t>Almost all foods contain some potassium so serving size is vital.</a:t>
            </a:r>
            <a:endParaRPr lang="en-US" dirty="0" smtClean="0">
              <a:effectLst/>
            </a:endParaRPr>
          </a:p>
          <a:p>
            <a:endParaRPr lang="en-US" dirty="0"/>
          </a:p>
        </p:txBody>
      </p:sp>
    </p:spTree>
    <p:extLst>
      <p:ext uri="{BB962C8B-B14F-4D97-AF65-F5344CB8AC3E}">
        <p14:creationId xmlns:p14="http://schemas.microsoft.com/office/powerpoint/2010/main" val="2708132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942" y="48763"/>
            <a:ext cx="7024744" cy="1143000"/>
          </a:xfrm>
        </p:spPr>
        <p:txBody>
          <a:bodyPr/>
          <a:lstStyle/>
          <a:p>
            <a:r>
              <a:rPr lang="en-US" dirty="0" smtClean="0"/>
              <a:t>Phosphorus</a:t>
            </a:r>
            <a:endParaRPr lang="en-US" dirty="0"/>
          </a:p>
        </p:txBody>
      </p:sp>
      <p:sp>
        <p:nvSpPr>
          <p:cNvPr id="3" name="Content Placeholder 2"/>
          <p:cNvSpPr>
            <a:spLocks noGrp="1"/>
          </p:cNvSpPr>
          <p:nvPr>
            <p:ph sz="quarter" idx="13"/>
          </p:nvPr>
        </p:nvSpPr>
        <p:spPr>
          <a:xfrm>
            <a:off x="592249" y="1028800"/>
            <a:ext cx="7993063" cy="5835227"/>
          </a:xfrm>
        </p:spPr>
        <p:txBody>
          <a:bodyPr>
            <a:normAutofit fontScale="92500" lnSpcReduction="10000"/>
          </a:bodyPr>
          <a:lstStyle/>
          <a:p>
            <a:r>
              <a:rPr lang="en-US" sz="2600" dirty="0"/>
              <a:t>Your kidneys may not be able to remove enough phosphorus from your blood which causes the level of phosphorus in the blood to be too high.  </a:t>
            </a:r>
            <a:endParaRPr lang="en-US" sz="2600" dirty="0" smtClean="0"/>
          </a:p>
          <a:p>
            <a:pPr marL="365760" lvl="1" indent="0" fontAlgn="base">
              <a:buNone/>
            </a:pPr>
            <a:endParaRPr lang="en-US" dirty="0"/>
          </a:p>
          <a:p>
            <a:pPr fontAlgn="base"/>
            <a:endParaRPr lang="en-US" dirty="0" smtClean="0"/>
          </a:p>
          <a:p>
            <a:pPr fontAlgn="base"/>
            <a:endParaRPr lang="en-US" dirty="0"/>
          </a:p>
          <a:p>
            <a:pPr fontAlgn="base"/>
            <a:endParaRPr lang="en-US" dirty="0" smtClean="0"/>
          </a:p>
          <a:p>
            <a:pPr fontAlgn="base"/>
            <a:endParaRPr lang="en-US" dirty="0"/>
          </a:p>
          <a:p>
            <a:pPr fontAlgn="base"/>
            <a:endParaRPr lang="en-US" dirty="0" smtClean="0"/>
          </a:p>
          <a:p>
            <a:pPr fontAlgn="base"/>
            <a:endParaRPr lang="en-US" dirty="0" smtClean="0"/>
          </a:p>
          <a:p>
            <a:pPr fontAlgn="base"/>
            <a:endParaRPr lang="en-US" dirty="0" smtClean="0"/>
          </a:p>
          <a:p>
            <a:pPr fontAlgn="base"/>
            <a:endParaRPr lang="en-US" dirty="0" smtClean="0"/>
          </a:p>
          <a:p>
            <a:pPr marL="68580" indent="0" fontAlgn="base">
              <a:buNone/>
            </a:pPr>
            <a:endParaRPr lang="en-US" dirty="0" smtClean="0"/>
          </a:p>
          <a:p>
            <a:pPr fontAlgn="base"/>
            <a:r>
              <a:rPr lang="en-US" dirty="0" smtClean="0"/>
              <a:t>Some </a:t>
            </a:r>
            <a:r>
              <a:rPr lang="en-US" dirty="0"/>
              <a:t>patients are prescribed a phosphate binder to take with meals.</a:t>
            </a:r>
          </a:p>
          <a:p>
            <a:endParaRPr lang="en-US" dirty="0"/>
          </a:p>
        </p:txBody>
      </p:sp>
      <p:sp>
        <p:nvSpPr>
          <p:cNvPr id="4" name="Content Placeholder 3"/>
          <p:cNvSpPr>
            <a:spLocks noGrp="1"/>
          </p:cNvSpPr>
          <p:nvPr>
            <p:ph sz="quarter" idx="14"/>
          </p:nvPr>
        </p:nvSpPr>
        <p:spPr>
          <a:xfrm>
            <a:off x="2427675" y="1640494"/>
            <a:ext cx="6221941" cy="4050059"/>
          </a:xfrm>
        </p:spPr>
        <p:txBody>
          <a:bodyPr>
            <a:normAutofit/>
          </a:bodyPr>
          <a:lstStyle/>
          <a:p>
            <a:pPr marL="68580" indent="0">
              <a:buNone/>
            </a:pPr>
            <a:endParaRPr lang="en-US" dirty="0"/>
          </a:p>
          <a:p>
            <a:pPr fontAlgn="base"/>
            <a:r>
              <a:rPr lang="en-US" b="1" dirty="0"/>
              <a:t>Phosphorus is found in large amounts in:</a:t>
            </a:r>
          </a:p>
          <a:p>
            <a:pPr lvl="2" fontAlgn="base"/>
            <a:r>
              <a:rPr lang="en-US" dirty="0"/>
              <a:t>Dairy products such as milk, cheese, pudding, yogurt, ice cream, and pudding.</a:t>
            </a:r>
          </a:p>
          <a:p>
            <a:pPr lvl="2" fontAlgn="base"/>
            <a:r>
              <a:rPr lang="en-US" dirty="0"/>
              <a:t>Dried beans and peas such as kidney beans, split peas, and lentils</a:t>
            </a:r>
          </a:p>
          <a:p>
            <a:pPr lvl="2" fontAlgn="base"/>
            <a:r>
              <a:rPr lang="en-US" dirty="0"/>
              <a:t>Nuts and peanut butter</a:t>
            </a:r>
          </a:p>
          <a:p>
            <a:pPr lvl="2" fontAlgn="base"/>
            <a:r>
              <a:rPr lang="en-US" dirty="0"/>
              <a:t>Beverages such as cocoa, beer, and dark cola drinks.</a:t>
            </a:r>
          </a:p>
          <a:p>
            <a:endParaRPr lang="en-US" dirty="0"/>
          </a:p>
        </p:txBody>
      </p:sp>
      <p:pic>
        <p:nvPicPr>
          <p:cNvPr id="5" name="Picture 4"/>
          <p:cNvPicPr>
            <a:picLocks noChangeAspect="1"/>
          </p:cNvPicPr>
          <p:nvPr/>
        </p:nvPicPr>
        <p:blipFill>
          <a:blip r:embed="rId2"/>
          <a:stretch>
            <a:fillRect/>
          </a:stretch>
        </p:blipFill>
        <p:spPr>
          <a:xfrm>
            <a:off x="903235" y="3216750"/>
            <a:ext cx="2032000" cy="2032000"/>
          </a:xfrm>
          <a:prstGeom prst="rect">
            <a:avLst/>
          </a:prstGeom>
        </p:spPr>
      </p:pic>
    </p:spTree>
    <p:extLst>
      <p:ext uri="{BB962C8B-B14F-4D97-AF65-F5344CB8AC3E}">
        <p14:creationId xmlns:p14="http://schemas.microsoft.com/office/powerpoint/2010/main" val="2754064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11" y="6064"/>
            <a:ext cx="7024744" cy="1143000"/>
          </a:xfrm>
        </p:spPr>
        <p:txBody>
          <a:bodyPr/>
          <a:lstStyle/>
          <a:p>
            <a:r>
              <a:rPr lang="en-US" dirty="0" smtClean="0"/>
              <a:t>Calcium</a:t>
            </a:r>
            <a:endParaRPr lang="en-US" dirty="0"/>
          </a:p>
        </p:txBody>
      </p:sp>
      <p:sp>
        <p:nvSpPr>
          <p:cNvPr id="5" name="Content Placeholder 4"/>
          <p:cNvSpPr>
            <a:spLocks noGrp="1"/>
          </p:cNvSpPr>
          <p:nvPr>
            <p:ph idx="1"/>
          </p:nvPr>
        </p:nvSpPr>
        <p:spPr>
          <a:xfrm>
            <a:off x="738030" y="1197289"/>
            <a:ext cx="4889048" cy="5071964"/>
          </a:xfrm>
        </p:spPr>
        <p:txBody>
          <a:bodyPr>
            <a:normAutofit fontScale="85000" lnSpcReduction="10000"/>
          </a:bodyPr>
          <a:lstStyle/>
          <a:p>
            <a:pPr fontAlgn="base"/>
            <a:r>
              <a:rPr lang="en-US" dirty="0"/>
              <a:t>Calcium is a mineral that is important for building strong </a:t>
            </a:r>
            <a:r>
              <a:rPr lang="en-US" dirty="0" smtClean="0"/>
              <a:t>bones</a:t>
            </a:r>
          </a:p>
          <a:p>
            <a:pPr fontAlgn="base"/>
            <a:endParaRPr lang="en-US" dirty="0"/>
          </a:p>
          <a:p>
            <a:pPr fontAlgn="base"/>
            <a:r>
              <a:rPr lang="en-US" dirty="0"/>
              <a:t>Vitamin D cannot be synthesized in the kidneys to produce the active form of vitamin which works to maintain calcium and phosphate homeostasis.  </a:t>
            </a:r>
            <a:endParaRPr lang="en-US" dirty="0" smtClean="0"/>
          </a:p>
          <a:p>
            <a:pPr fontAlgn="base"/>
            <a:endParaRPr lang="en-US" dirty="0"/>
          </a:p>
          <a:p>
            <a:pPr fontAlgn="base"/>
            <a:r>
              <a:rPr lang="en-US" dirty="0"/>
              <a:t>A patient may take a calcium supplement and a special prescription form of vitamin D </a:t>
            </a:r>
            <a:endParaRPr lang="en-US" dirty="0" smtClean="0"/>
          </a:p>
          <a:p>
            <a:pPr fontAlgn="base"/>
            <a:endParaRPr lang="en-US" dirty="0"/>
          </a:p>
          <a:p>
            <a:pPr fontAlgn="base"/>
            <a:r>
              <a:rPr lang="en-US" dirty="0"/>
              <a:t>Foods that are good sources of calcium tend to be high in phosphorus</a:t>
            </a:r>
          </a:p>
          <a:p>
            <a:endParaRPr lang="en-US" dirty="0"/>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6870" b="89822" l="9867" r="97867">
                        <a14:foregroundMark x1="20800" y1="45038" x2="20800" y2="45038"/>
                        <a14:foregroundMark x1="36800" y1="35878" x2="36800" y2="35878"/>
                        <a14:foregroundMark x1="72800" y1="23664" x2="72800" y2="23664"/>
                        <a14:foregroundMark x1="67200" y1="52163" x2="67200" y2="52163"/>
                        <a14:foregroundMark x1="80533" y1="45802" x2="80533" y2="45802"/>
                        <a14:foregroundMark x1="66400" y1="58779" x2="66400" y2="58779"/>
                        <a14:foregroundMark x1="49600" y1="12977" x2="49600" y2="12977"/>
                        <a14:foregroundMark x1="41600" y1="13995" x2="41600" y2="13995"/>
                      </a14:backgroundRemoval>
                    </a14:imgEffect>
                  </a14:imgLayer>
                </a14:imgProps>
              </a:ext>
            </a:extLst>
          </a:blip>
          <a:stretch>
            <a:fillRect/>
          </a:stretch>
        </p:blipFill>
        <p:spPr>
          <a:xfrm rot="915502">
            <a:off x="4907464" y="2083513"/>
            <a:ext cx="3839539" cy="4023837"/>
          </a:xfrm>
          <a:prstGeom prst="rect">
            <a:avLst/>
          </a:prstGeom>
        </p:spPr>
      </p:pic>
    </p:spTree>
    <p:extLst>
      <p:ext uri="{BB962C8B-B14F-4D97-AF65-F5344CB8AC3E}">
        <p14:creationId xmlns:p14="http://schemas.microsoft.com/office/powerpoint/2010/main" val="524623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14329073"/>
              </p:ext>
            </p:extLst>
          </p:nvPr>
        </p:nvGraphicFramePr>
        <p:xfrm>
          <a:off x="471129" y="611400"/>
          <a:ext cx="8183931" cy="5826759"/>
        </p:xfrm>
        <a:graphic>
          <a:graphicData uri="http://schemas.openxmlformats.org/drawingml/2006/table">
            <a:tbl>
              <a:tblPr firstRow="1" bandRow="1">
                <a:tableStyleId>{10A1B5D5-9B99-4C35-A422-299274C87663}</a:tableStyleId>
              </a:tblPr>
              <a:tblGrid>
                <a:gridCol w="960582"/>
                <a:gridCol w="895831"/>
                <a:gridCol w="827794"/>
                <a:gridCol w="725737"/>
                <a:gridCol w="836216"/>
                <a:gridCol w="569899"/>
                <a:gridCol w="1065926"/>
                <a:gridCol w="635019"/>
                <a:gridCol w="635020"/>
                <a:gridCol w="532963"/>
                <a:gridCol w="498944"/>
              </a:tblGrid>
              <a:tr h="370840">
                <a:tc>
                  <a:txBody>
                    <a:bodyPr/>
                    <a:lstStyle/>
                    <a:p>
                      <a:pPr marL="0" marR="0" algn="ctr">
                        <a:spcBef>
                          <a:spcPts val="0"/>
                        </a:spcBef>
                        <a:spcAft>
                          <a:spcPts val="0"/>
                        </a:spcAft>
                      </a:pPr>
                      <a:r>
                        <a:rPr lang="en-US" sz="1400" dirty="0">
                          <a:solidFill>
                            <a:schemeClr val="bg1"/>
                          </a:solidFill>
                          <a:effectLst/>
                          <a:latin typeface="Times New Roman"/>
                          <a:ea typeface="ＭＳ 明朝"/>
                          <a:cs typeface="Times New Roman"/>
                        </a:rPr>
                        <a:t>Food</a:t>
                      </a:r>
                      <a:endParaRPr lang="en-US" sz="1400" dirty="0">
                        <a:solidFill>
                          <a:schemeClr val="bg1"/>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400" dirty="0">
                          <a:solidFill>
                            <a:schemeClr val="bg1"/>
                          </a:solidFill>
                          <a:effectLst/>
                          <a:latin typeface="Times New Roman"/>
                          <a:ea typeface="ＭＳ 明朝"/>
                          <a:cs typeface="Times New Roman"/>
                        </a:rPr>
                        <a:t>Calories</a:t>
                      </a:r>
                      <a:endParaRPr lang="en-US" sz="1400" dirty="0">
                        <a:solidFill>
                          <a:schemeClr val="bg1"/>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400">
                          <a:solidFill>
                            <a:schemeClr val="bg1"/>
                          </a:solidFill>
                          <a:effectLst/>
                          <a:latin typeface="Times New Roman"/>
                          <a:ea typeface="ＭＳ 明朝"/>
                          <a:cs typeface="Times New Roman"/>
                        </a:rPr>
                        <a:t>Protein</a:t>
                      </a:r>
                      <a:endParaRPr lang="en-US" sz="1400">
                        <a:solidFill>
                          <a:schemeClr val="bg1"/>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400" dirty="0">
                          <a:solidFill>
                            <a:schemeClr val="bg1"/>
                          </a:solidFill>
                          <a:effectLst/>
                          <a:latin typeface="Times New Roman"/>
                          <a:ea typeface="ＭＳ 明朝"/>
                          <a:cs typeface="Times New Roman"/>
                        </a:rPr>
                        <a:t>Carbs</a:t>
                      </a:r>
                      <a:endParaRPr lang="en-US" sz="1400" dirty="0">
                        <a:solidFill>
                          <a:schemeClr val="bg1"/>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400" dirty="0">
                          <a:solidFill>
                            <a:schemeClr val="bg1"/>
                          </a:solidFill>
                          <a:effectLst/>
                          <a:latin typeface="Times New Roman"/>
                          <a:ea typeface="ＭＳ 明朝"/>
                          <a:cs typeface="Times New Roman"/>
                        </a:rPr>
                        <a:t>Fat</a:t>
                      </a:r>
                      <a:endParaRPr lang="en-US" sz="1400" dirty="0">
                        <a:solidFill>
                          <a:schemeClr val="bg1"/>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400" dirty="0">
                          <a:solidFill>
                            <a:schemeClr val="bg1"/>
                          </a:solidFill>
                          <a:effectLst/>
                          <a:latin typeface="Times New Roman"/>
                          <a:ea typeface="ＭＳ 明朝"/>
                          <a:cs typeface="Times New Roman"/>
                        </a:rPr>
                        <a:t>Sat Fat</a:t>
                      </a:r>
                      <a:endParaRPr lang="en-US" sz="1400" dirty="0">
                        <a:solidFill>
                          <a:schemeClr val="bg1"/>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400" dirty="0">
                          <a:solidFill>
                            <a:schemeClr val="bg1"/>
                          </a:solidFill>
                          <a:effectLst/>
                          <a:latin typeface="Times New Roman"/>
                          <a:ea typeface="ＭＳ 明朝"/>
                          <a:cs typeface="Times New Roman"/>
                        </a:rPr>
                        <a:t>Cholesterol</a:t>
                      </a:r>
                      <a:endParaRPr lang="en-US" sz="1400" dirty="0">
                        <a:solidFill>
                          <a:schemeClr val="bg1"/>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200" b="1" kern="1200" dirty="0" smtClean="0">
                          <a:solidFill>
                            <a:srgbClr val="FFFFFF"/>
                          </a:solidFill>
                          <a:effectLst/>
                          <a:latin typeface="Times New Roman"/>
                          <a:ea typeface="ＭＳ 明朝"/>
                          <a:cs typeface="Times New Roman"/>
                        </a:rPr>
                        <a:t>Na</a:t>
                      </a:r>
                      <a:endParaRPr lang="en-US" sz="1200" b="1" kern="1200" dirty="0">
                        <a:solidFill>
                          <a:srgbClr val="FFFFFF"/>
                        </a:solidFill>
                        <a:effectLst/>
                        <a:latin typeface="Times New Roman"/>
                        <a:ea typeface="ＭＳ 明朝"/>
                        <a:cs typeface="Times New Roman"/>
                      </a:endParaRPr>
                    </a:p>
                  </a:txBody>
                  <a:tcPr marL="95250" marR="95250" marT="95250" marB="95250" anchor="ctr"/>
                </a:tc>
                <a:tc>
                  <a:txBody>
                    <a:bodyPr/>
                    <a:lstStyle/>
                    <a:p>
                      <a:pPr marL="0" marR="0" algn="ctr">
                        <a:spcBef>
                          <a:spcPts val="0"/>
                        </a:spcBef>
                        <a:spcAft>
                          <a:spcPts val="0"/>
                        </a:spcAft>
                      </a:pPr>
                      <a:r>
                        <a:rPr lang="en-US" sz="1400" dirty="0" smtClean="0">
                          <a:solidFill>
                            <a:schemeClr val="bg1"/>
                          </a:solidFill>
                          <a:effectLst/>
                          <a:latin typeface="Times New Roman"/>
                          <a:ea typeface="ＭＳ 明朝"/>
                          <a:cs typeface="Times New Roman"/>
                        </a:rPr>
                        <a:t>P</a:t>
                      </a:r>
                      <a:endParaRPr lang="en-US" sz="1400" dirty="0">
                        <a:solidFill>
                          <a:schemeClr val="bg1"/>
                        </a:solidFill>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400" dirty="0" smtClean="0">
                          <a:solidFill>
                            <a:schemeClr val="bg1"/>
                          </a:solidFill>
                          <a:effectLst/>
                          <a:latin typeface="Times New Roman"/>
                          <a:ea typeface="Times New Roman"/>
                          <a:cs typeface="Times New Roman"/>
                        </a:rPr>
                        <a:t>K</a:t>
                      </a:r>
                      <a:endParaRPr lang="en-US" sz="1400" dirty="0">
                        <a:solidFill>
                          <a:schemeClr val="bg1"/>
                        </a:solidFill>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400" dirty="0" smtClean="0">
                          <a:solidFill>
                            <a:schemeClr val="bg1"/>
                          </a:solidFill>
                          <a:effectLst/>
                          <a:latin typeface="Times New Roman"/>
                          <a:ea typeface="Times New Roman"/>
                          <a:cs typeface="Times New Roman"/>
                        </a:rPr>
                        <a:t>Ca</a:t>
                      </a:r>
                      <a:endParaRPr lang="en-US" sz="1400" dirty="0">
                        <a:solidFill>
                          <a:schemeClr val="bg1"/>
                        </a:solidFill>
                        <a:effectLst/>
                        <a:latin typeface="Cambria"/>
                        <a:ea typeface="ＭＳ 明朝"/>
                        <a:cs typeface="Times New Roman"/>
                      </a:endParaRPr>
                    </a:p>
                  </a:txBody>
                  <a:tcPr marL="9525" marR="9525" marT="9525" marB="9525" anchor="ctr"/>
                </a:tc>
              </a:tr>
              <a:tr h="370840">
                <a:tc>
                  <a:txBody>
                    <a:bodyPr/>
                    <a:lstStyle/>
                    <a:p>
                      <a:pPr marL="0" marR="0" algn="ctr">
                        <a:spcBef>
                          <a:spcPts val="0"/>
                        </a:spcBef>
                        <a:spcAft>
                          <a:spcPts val="0"/>
                        </a:spcAft>
                      </a:pPr>
                      <a:r>
                        <a:rPr lang="en-US" sz="1000" b="1" dirty="0">
                          <a:solidFill>
                            <a:srgbClr val="000000"/>
                          </a:solidFill>
                          <a:effectLst/>
                          <a:latin typeface="Times New Roman"/>
                          <a:ea typeface="ＭＳ 明朝"/>
                          <a:cs typeface="Times New Roman"/>
                        </a:rPr>
                        <a:t>Shrimp Tacos and Pineapple Salsa – 1 taco</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133</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5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12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5.5g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2.8</a:t>
                      </a: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90 </a:t>
                      </a: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mg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39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39.5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45 mg</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42 mg </a:t>
                      </a:r>
                      <a:endParaRPr lang="en-US" sz="1000">
                        <a:effectLst/>
                        <a:latin typeface="Cambria"/>
                        <a:ea typeface="ＭＳ 明朝"/>
                        <a:cs typeface="Times New Roman"/>
                      </a:endParaRPr>
                    </a:p>
                  </a:txBody>
                  <a:tcPr marL="9525" marR="9525" marT="9525" marB="9525" anchor="ctr"/>
                </a:tc>
              </a:tr>
              <a:tr h="370840">
                <a:tc>
                  <a:txBody>
                    <a:bodyPr/>
                    <a:lstStyle/>
                    <a:p>
                      <a:pPr marL="0" marR="0" algn="ctr">
                        <a:spcBef>
                          <a:spcPts val="0"/>
                        </a:spcBef>
                        <a:spcAft>
                          <a:spcPts val="0"/>
                        </a:spcAft>
                      </a:pPr>
                      <a:r>
                        <a:rPr lang="en-US" sz="1000" b="1">
                          <a:solidFill>
                            <a:srgbClr val="000000"/>
                          </a:solidFill>
                          <a:effectLst/>
                          <a:latin typeface="Times New Roman"/>
                          <a:ea typeface="ＭＳ 明朝"/>
                          <a:cs typeface="Times New Roman"/>
                        </a:rPr>
                        <a:t>Cool Cucumber Soup- 1/2 cup</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58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1.5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4.5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3.75 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1.91 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6.93 mg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72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145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36  mg </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45 mg</a:t>
                      </a:r>
                      <a:endParaRPr lang="en-US" sz="1000">
                        <a:effectLst/>
                        <a:latin typeface="Cambria"/>
                        <a:ea typeface="ＭＳ 明朝"/>
                        <a:cs typeface="Times New Roman"/>
                      </a:endParaRPr>
                    </a:p>
                  </a:txBody>
                  <a:tcPr marL="9525" marR="9525" marT="9525" marB="9525" anchor="ctr"/>
                </a:tc>
              </a:tr>
              <a:tr h="370840">
                <a:tc>
                  <a:txBody>
                    <a:bodyPr/>
                    <a:lstStyle/>
                    <a:p>
                      <a:pPr marL="0" marR="0" algn="ctr">
                        <a:spcBef>
                          <a:spcPts val="0"/>
                        </a:spcBef>
                        <a:spcAft>
                          <a:spcPts val="0"/>
                        </a:spcAft>
                      </a:pPr>
                      <a:r>
                        <a:rPr lang="en-US" sz="1000" b="1">
                          <a:solidFill>
                            <a:srgbClr val="000000"/>
                          </a:solidFill>
                          <a:effectLst/>
                          <a:latin typeface="Times New Roman"/>
                          <a:ea typeface="ＭＳ 明朝"/>
                          <a:cs typeface="Times New Roman"/>
                        </a:rPr>
                        <a:t>Phosphorus Free Drop Biscuits- 1 biscuit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65</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1.5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12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3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5.8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13 </a:t>
                      </a:r>
                      <a:r>
                        <a:rPr lang="en-US" sz="1000" dirty="0" smtClean="0">
                          <a:effectLst/>
                          <a:latin typeface="Times New Roman"/>
                          <a:ea typeface="Times New Roman"/>
                          <a:cs typeface="Times New Roman"/>
                        </a:rPr>
                        <a:t>mg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44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44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10 mg </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8 mg </a:t>
                      </a:r>
                      <a:endParaRPr lang="en-US" sz="1000">
                        <a:effectLst/>
                        <a:latin typeface="Cambria"/>
                        <a:ea typeface="ＭＳ 明朝"/>
                        <a:cs typeface="Times New Roman"/>
                      </a:endParaRPr>
                    </a:p>
                  </a:txBody>
                  <a:tcPr marL="9525" marR="9525" marT="9525" marB="9525" anchor="ctr"/>
                </a:tc>
              </a:tr>
              <a:tr h="370840">
                <a:tc>
                  <a:txBody>
                    <a:bodyPr/>
                    <a:lstStyle/>
                    <a:p>
                      <a:pPr marL="0" marR="0" algn="ctr">
                        <a:spcBef>
                          <a:spcPts val="0"/>
                        </a:spcBef>
                        <a:spcAft>
                          <a:spcPts val="0"/>
                        </a:spcAft>
                      </a:pPr>
                      <a:r>
                        <a:rPr lang="en-US" sz="1000" b="1" dirty="0">
                          <a:solidFill>
                            <a:srgbClr val="000000"/>
                          </a:solidFill>
                          <a:effectLst/>
                          <a:latin typeface="Times New Roman"/>
                          <a:ea typeface="ＭＳ 明朝"/>
                          <a:cs typeface="Times New Roman"/>
                        </a:rPr>
                        <a:t>Hot Apple Cider- ½ cup</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44</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0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11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0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0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0 mg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22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6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88 mg </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8 mg</a:t>
                      </a:r>
                      <a:endParaRPr lang="en-US" sz="1000">
                        <a:effectLst/>
                        <a:latin typeface="Cambria"/>
                        <a:ea typeface="ＭＳ 明朝"/>
                        <a:cs typeface="Times New Roman"/>
                      </a:endParaRPr>
                    </a:p>
                  </a:txBody>
                  <a:tcPr marL="9525" marR="9525" marT="9525" marB="9525" anchor="ctr"/>
                </a:tc>
              </a:tr>
              <a:tr h="370840">
                <a:tc>
                  <a:txBody>
                    <a:bodyPr/>
                    <a:lstStyle/>
                    <a:p>
                      <a:pPr marL="0" marR="0" algn="ctr">
                        <a:spcBef>
                          <a:spcPts val="0"/>
                        </a:spcBef>
                        <a:spcAft>
                          <a:spcPts val="0"/>
                        </a:spcAft>
                      </a:pPr>
                      <a:r>
                        <a:rPr lang="en-US" sz="1000" b="1" dirty="0">
                          <a:solidFill>
                            <a:srgbClr val="000000"/>
                          </a:solidFill>
                          <a:effectLst/>
                          <a:latin typeface="Times New Roman"/>
                          <a:ea typeface="ＭＳ 明朝"/>
                          <a:cs typeface="Times New Roman"/>
                        </a:rPr>
                        <a:t>Spice Rubbed Corn- ½ corn cob</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75</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4.5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26 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2.5 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0 </a:t>
                      </a: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0</a:t>
                      </a: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mg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22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78 mg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194 mg  </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7 mg </a:t>
                      </a:r>
                      <a:endParaRPr lang="en-US" sz="1000">
                        <a:effectLst/>
                        <a:latin typeface="Cambria"/>
                        <a:ea typeface="ＭＳ 明朝"/>
                        <a:cs typeface="Times New Roman"/>
                      </a:endParaRPr>
                    </a:p>
                  </a:txBody>
                  <a:tcPr marL="9525" marR="9525" marT="9525" marB="9525" anchor="ctr"/>
                </a:tc>
              </a:tr>
              <a:tr h="370840">
                <a:tc>
                  <a:txBody>
                    <a:bodyPr/>
                    <a:lstStyle/>
                    <a:p>
                      <a:pPr marL="0" marR="0" algn="ctr">
                        <a:spcBef>
                          <a:spcPts val="0"/>
                        </a:spcBef>
                        <a:spcAft>
                          <a:spcPts val="0"/>
                        </a:spcAft>
                      </a:pPr>
                      <a:r>
                        <a:rPr lang="en-US" sz="1000" b="1">
                          <a:solidFill>
                            <a:srgbClr val="000000"/>
                          </a:solidFill>
                          <a:effectLst/>
                          <a:latin typeface="Times New Roman"/>
                          <a:ea typeface="ＭＳ 明朝"/>
                          <a:cs typeface="Times New Roman"/>
                        </a:rPr>
                        <a:t>Glazed Carrots</a:t>
                      </a:r>
                      <a:r>
                        <a:rPr lang="en-US" sz="1000">
                          <a:solidFill>
                            <a:srgbClr val="000000"/>
                          </a:solidFill>
                          <a:effectLst/>
                          <a:latin typeface="Times New Roman"/>
                          <a:ea typeface="ＭＳ 明朝"/>
                          <a:cs typeface="Times New Roman"/>
                        </a:rPr>
                        <a:t>- ¼  cup</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44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0.3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7.7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1.5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0.54 g</a:t>
                      </a:r>
                      <a:r>
                        <a:rPr lang="en-US" sz="1000" dirty="0">
                          <a:effectLst/>
                          <a:latin typeface="Times New Roman"/>
                          <a:ea typeface="Times New Roman"/>
                          <a:cs typeface="Times New Roman"/>
                        </a:rPr>
                        <a:t>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0 mg</a:t>
                      </a:r>
                      <a:r>
                        <a:rPr lang="en-US" sz="1000" dirty="0">
                          <a:effectLst/>
                          <a:latin typeface="Times New Roman"/>
                          <a:ea typeface="Times New Roman"/>
                          <a:cs typeface="Times New Roman"/>
                        </a:rPr>
                        <a:t>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12 mg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7 mg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37 mg</a:t>
                      </a:r>
                      <a:endParaRPr lang="en-US" sz="100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a:effectLst/>
                          <a:latin typeface="Times New Roman"/>
                          <a:ea typeface="Times New Roman"/>
                          <a:cs typeface="Times New Roman"/>
                        </a:rPr>
                        <a:t>23 mg </a:t>
                      </a:r>
                      <a:endParaRPr lang="en-US" sz="1000">
                        <a:effectLst/>
                        <a:latin typeface="Cambria"/>
                        <a:ea typeface="ＭＳ 明朝"/>
                        <a:cs typeface="Times New Roman"/>
                      </a:endParaRPr>
                    </a:p>
                  </a:txBody>
                  <a:tcPr marL="9525" marR="9525" marT="9525" marB="9525" anchor="ctr"/>
                </a:tc>
              </a:tr>
              <a:tr h="370840">
                <a:tc>
                  <a:txBody>
                    <a:bodyPr/>
                    <a:lstStyle/>
                    <a:p>
                      <a:pPr marL="0" marR="0" algn="ctr">
                        <a:spcBef>
                          <a:spcPts val="0"/>
                        </a:spcBef>
                        <a:spcAft>
                          <a:spcPts val="0"/>
                        </a:spcAft>
                      </a:pPr>
                      <a:r>
                        <a:rPr lang="en-US" sz="1000" b="1">
                          <a:effectLst/>
                          <a:latin typeface="Times New Roman"/>
                          <a:ea typeface="ＭＳ 明朝"/>
                          <a:cs typeface="Times New Roman"/>
                        </a:rPr>
                        <a:t>Pumpkin Layer Cheesecake – 1/10 of 9” of round pan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95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2.5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9 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8.5  g</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smtClean="0">
                          <a:effectLst/>
                          <a:latin typeface="Times New Roman"/>
                          <a:ea typeface="Times New Roman"/>
                          <a:cs typeface="Times New Roman"/>
                        </a:rPr>
                        <a:t>6.8</a:t>
                      </a:r>
                      <a:r>
                        <a:rPr lang="en-US" sz="1000" dirty="0">
                          <a:effectLst/>
                          <a:latin typeface="Times New Roman"/>
                          <a:ea typeface="Times New Roman"/>
                          <a:cs typeface="Times New Roman"/>
                        </a:rPr>
                        <a:t> </a:t>
                      </a:r>
                      <a:r>
                        <a:rPr lang="en-US" sz="1000" dirty="0" smtClean="0">
                          <a:effectLst/>
                          <a:latin typeface="Times New Roman"/>
                          <a:ea typeface="Times New Roman"/>
                          <a:cs typeface="Times New Roman"/>
                        </a:rPr>
                        <a:t>g</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46 </a:t>
                      </a:r>
                      <a:r>
                        <a:rPr lang="en-US" sz="1000" dirty="0" smtClean="0">
                          <a:effectLst/>
                          <a:latin typeface="Times New Roman"/>
                          <a:ea typeface="Times New Roman"/>
                          <a:cs typeface="Times New Roman"/>
                        </a:rPr>
                        <a:t>mg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a:effectLst/>
                          <a:latin typeface="Times New Roman"/>
                          <a:ea typeface="Times New Roman"/>
                          <a:cs typeface="Times New Roman"/>
                        </a:rPr>
                        <a:t> 61 mg </a:t>
                      </a:r>
                      <a:endParaRPr lang="en-US" sz="100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 20 mg </a:t>
                      </a:r>
                      <a:endParaRPr lang="en-US" sz="1000"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dirty="0">
                          <a:effectLst/>
                          <a:latin typeface="Times New Roman"/>
                          <a:ea typeface="Times New Roman"/>
                          <a:cs typeface="Times New Roman"/>
                        </a:rPr>
                        <a:t>25 mg </a:t>
                      </a:r>
                      <a:endParaRPr lang="en-US" sz="1000" dirty="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dirty="0">
                          <a:effectLst/>
                          <a:latin typeface="Times New Roman"/>
                          <a:ea typeface="Times New Roman"/>
                          <a:cs typeface="Times New Roman"/>
                        </a:rPr>
                        <a:t>14 mg </a:t>
                      </a:r>
                      <a:endParaRPr lang="en-US" sz="1000" dirty="0">
                        <a:effectLst/>
                        <a:latin typeface="Cambria"/>
                        <a:ea typeface="ＭＳ 明朝"/>
                        <a:cs typeface="Times New Roman"/>
                      </a:endParaRPr>
                    </a:p>
                  </a:txBody>
                  <a:tcPr marL="9525" marR="9525" marT="9525" marB="9525" anchor="ctr"/>
                </a:tc>
              </a:tr>
              <a:tr h="370840">
                <a:tc>
                  <a:txBody>
                    <a:bodyPr/>
                    <a:lstStyle/>
                    <a:p>
                      <a:pPr marL="0" marR="0" algn="ctr">
                        <a:spcBef>
                          <a:spcPts val="0"/>
                        </a:spcBef>
                        <a:spcAft>
                          <a:spcPts val="0"/>
                        </a:spcAft>
                      </a:pPr>
                      <a:r>
                        <a:rPr lang="en-US" sz="1000" b="1" dirty="0">
                          <a:effectLst/>
                          <a:latin typeface="Times New Roman"/>
                          <a:ea typeface="ＭＳ 明朝"/>
                          <a:cs typeface="Times New Roman"/>
                        </a:rPr>
                        <a:t>Total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a:effectLst/>
                          <a:latin typeface="Times New Roman"/>
                          <a:ea typeface="Times New Roman"/>
                          <a:cs typeface="Times New Roman"/>
                        </a:rPr>
                        <a:t>514</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a:effectLst/>
                          <a:latin typeface="Times New Roman"/>
                          <a:ea typeface="Times New Roman"/>
                          <a:cs typeface="Times New Roman"/>
                        </a:rPr>
                        <a:t> 15.37 g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a:effectLst/>
                          <a:latin typeface="Times New Roman"/>
                          <a:ea typeface="Times New Roman"/>
                          <a:cs typeface="Times New Roman"/>
                        </a:rPr>
                        <a:t> 82.2 g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a:effectLst/>
                          <a:latin typeface="Times New Roman"/>
                          <a:ea typeface="Times New Roman"/>
                          <a:cs typeface="Times New Roman"/>
                        </a:rPr>
                        <a:t> 24.75 g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smtClean="0">
                          <a:effectLst/>
                          <a:latin typeface="Times New Roman"/>
                          <a:ea typeface="Times New Roman"/>
                          <a:cs typeface="Times New Roman"/>
                        </a:rPr>
                        <a:t>17.8</a:t>
                      </a:r>
                      <a:r>
                        <a:rPr lang="en-US" sz="1000" b="1" baseline="0" dirty="0" smtClean="0">
                          <a:effectLst/>
                          <a:latin typeface="Times New Roman"/>
                          <a:ea typeface="Times New Roman"/>
                          <a:cs typeface="Times New Roman"/>
                        </a:rPr>
                        <a:t> </a:t>
                      </a:r>
                      <a:r>
                        <a:rPr lang="en-US" sz="1000" b="1" dirty="0">
                          <a:effectLst/>
                          <a:latin typeface="Times New Roman"/>
                          <a:ea typeface="Times New Roman"/>
                          <a:cs typeface="Times New Roman"/>
                        </a:rPr>
                        <a:t> </a:t>
                      </a:r>
                      <a:r>
                        <a:rPr lang="en-US" sz="1000" b="1" dirty="0" smtClean="0">
                          <a:effectLst/>
                          <a:latin typeface="Times New Roman"/>
                          <a:ea typeface="Times New Roman"/>
                          <a:cs typeface="Times New Roman"/>
                        </a:rPr>
                        <a:t>g</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smtClean="0">
                          <a:effectLst/>
                          <a:latin typeface="Times New Roman"/>
                          <a:ea typeface="Times New Roman"/>
                          <a:cs typeface="Times New Roman"/>
                        </a:rPr>
                        <a:t>155.9</a:t>
                      </a:r>
                      <a:r>
                        <a:rPr lang="en-US" sz="1000" b="1" dirty="0">
                          <a:effectLst/>
                          <a:latin typeface="Times New Roman"/>
                          <a:ea typeface="Times New Roman"/>
                          <a:cs typeface="Times New Roman"/>
                        </a:rPr>
                        <a:t> </a:t>
                      </a:r>
                      <a:r>
                        <a:rPr lang="en-US" sz="1000" b="1" dirty="0" smtClean="0">
                          <a:effectLst/>
                          <a:latin typeface="Times New Roman"/>
                          <a:ea typeface="Times New Roman"/>
                          <a:cs typeface="Times New Roman"/>
                        </a:rPr>
                        <a:t>mg</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a:effectLst/>
                          <a:latin typeface="Times New Roman"/>
                          <a:ea typeface="Times New Roman"/>
                          <a:cs typeface="Times New Roman"/>
                        </a:rPr>
                        <a:t> 272 mg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a:effectLst/>
                          <a:highlight>
                            <a:srgbClr val="00FFFF"/>
                          </a:highlight>
                          <a:latin typeface="Times New Roman"/>
                          <a:ea typeface="Times New Roman"/>
                          <a:cs typeface="Times New Roman"/>
                        </a:rPr>
                        <a:t> 339 mg </a:t>
                      </a:r>
                      <a:endParaRPr lang="en-US" sz="1000" b="1" dirty="0">
                        <a:effectLst/>
                        <a:latin typeface="Cambria"/>
                        <a:ea typeface="ＭＳ 明朝"/>
                        <a:cs typeface="Times New Roman"/>
                      </a:endParaRPr>
                    </a:p>
                  </a:txBody>
                  <a:tcPr marL="95250" marR="95250" marT="95250" marB="95250" anchor="ctr"/>
                </a:tc>
                <a:tc>
                  <a:txBody>
                    <a:bodyPr/>
                    <a:lstStyle/>
                    <a:p>
                      <a:pPr marL="0" marR="0" algn="ctr">
                        <a:spcBef>
                          <a:spcPts val="0"/>
                        </a:spcBef>
                        <a:spcAft>
                          <a:spcPts val="0"/>
                        </a:spcAft>
                      </a:pPr>
                      <a:r>
                        <a:rPr lang="en-US" sz="1000" b="1" dirty="0">
                          <a:effectLst/>
                          <a:highlight>
                            <a:srgbClr val="00FFFF"/>
                          </a:highlight>
                          <a:latin typeface="Times New Roman"/>
                          <a:ea typeface="Times New Roman"/>
                          <a:cs typeface="Times New Roman"/>
                        </a:rPr>
                        <a:t>435 mg </a:t>
                      </a:r>
                      <a:endParaRPr lang="en-US" sz="1000" b="1" dirty="0">
                        <a:effectLst/>
                        <a:latin typeface="Cambria"/>
                        <a:ea typeface="ＭＳ 明朝"/>
                        <a:cs typeface="Times New Roman"/>
                      </a:endParaRPr>
                    </a:p>
                  </a:txBody>
                  <a:tcPr marL="9525" marR="9525" marT="9525" marB="9525" anchor="ctr"/>
                </a:tc>
                <a:tc>
                  <a:txBody>
                    <a:bodyPr/>
                    <a:lstStyle/>
                    <a:p>
                      <a:pPr marL="0" marR="0" algn="ctr">
                        <a:spcBef>
                          <a:spcPts val="0"/>
                        </a:spcBef>
                        <a:spcAft>
                          <a:spcPts val="0"/>
                        </a:spcAft>
                      </a:pPr>
                      <a:r>
                        <a:rPr lang="en-US" sz="1000" b="1" dirty="0">
                          <a:effectLst/>
                          <a:latin typeface="Times New Roman"/>
                          <a:ea typeface="Times New Roman"/>
                          <a:cs typeface="Times New Roman"/>
                        </a:rPr>
                        <a:t>147 mg </a:t>
                      </a:r>
                      <a:endParaRPr lang="en-US" sz="1000" b="1" dirty="0">
                        <a:effectLst/>
                        <a:latin typeface="Cambria"/>
                        <a:ea typeface="ＭＳ 明朝"/>
                        <a:cs typeface="Times New Roman"/>
                      </a:endParaRPr>
                    </a:p>
                  </a:txBody>
                  <a:tcPr marL="9525" marR="9525" marT="9525" marB="9525" anchor="ctr"/>
                </a:tc>
              </a:tr>
            </a:tbl>
          </a:graphicData>
        </a:graphic>
      </p:graphicFrame>
      <p:sp>
        <p:nvSpPr>
          <p:cNvPr id="2" name="Title 1"/>
          <p:cNvSpPr>
            <a:spLocks noGrp="1"/>
          </p:cNvSpPr>
          <p:nvPr>
            <p:ph type="title"/>
          </p:nvPr>
        </p:nvSpPr>
        <p:spPr>
          <a:xfrm>
            <a:off x="471129" y="-456895"/>
            <a:ext cx="7731350" cy="1143000"/>
          </a:xfrm>
        </p:spPr>
        <p:txBody>
          <a:bodyPr>
            <a:normAutofit fontScale="90000"/>
          </a:bodyPr>
          <a:lstStyle/>
          <a:p>
            <a:r>
              <a:rPr lang="en-US" b="1" dirty="0" smtClean="0">
                <a:solidFill>
                  <a:srgbClr val="4A3522"/>
                </a:solidFill>
              </a:rPr>
              <a:t>Nutritional Analysis: </a:t>
            </a:r>
            <a:r>
              <a:rPr lang="en-US" b="1" dirty="0" smtClean="0"/>
              <a:t>Meat Option</a:t>
            </a:r>
            <a:endParaRPr lang="en-US" b="1" dirty="0"/>
          </a:p>
        </p:txBody>
      </p:sp>
    </p:spTree>
    <p:extLst>
      <p:ext uri="{BB962C8B-B14F-4D97-AF65-F5344CB8AC3E}">
        <p14:creationId xmlns:p14="http://schemas.microsoft.com/office/powerpoint/2010/main" val="189191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2884</TotalTime>
  <Words>888</Words>
  <Application>Microsoft Macintosh PowerPoint</Application>
  <PresentationFormat>On-screen Show (4:3)</PresentationFormat>
  <Paragraphs>324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Nutrition and Chronic Kidney Disease </vt:lpstr>
      <vt:lpstr>Kidney Function</vt:lpstr>
      <vt:lpstr>What is Kidney Disease?</vt:lpstr>
      <vt:lpstr>Nutrient Guidelines</vt:lpstr>
      <vt:lpstr>Sodium</vt:lpstr>
      <vt:lpstr>Potassium</vt:lpstr>
      <vt:lpstr>Phosphorus</vt:lpstr>
      <vt:lpstr>Calcium</vt:lpstr>
      <vt:lpstr>Nutritional Analysis: Meat Option</vt:lpstr>
      <vt:lpstr>Nutritional Analysis: Vegetarian Option</vt:lpstr>
      <vt:lpstr>Why We Chose This Menu:</vt:lpstr>
      <vt:lpstr>Teaching Lesson for Client</vt:lpstr>
      <vt:lpstr>Tips For Spicing Up Foods: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and Chronic Kidney Disease </dc:title>
  <dc:creator>Katie Gallagher</dc:creator>
  <cp:lastModifiedBy>Katie Gallagher</cp:lastModifiedBy>
  <cp:revision>26</cp:revision>
  <cp:lastPrinted>2013-10-25T04:08:29Z</cp:lastPrinted>
  <dcterms:created xsi:type="dcterms:W3CDTF">2013-10-22T18:42:47Z</dcterms:created>
  <dcterms:modified xsi:type="dcterms:W3CDTF">2013-10-25T04:08:45Z</dcterms:modified>
</cp:coreProperties>
</file>